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4" r:id="rId2"/>
    <p:sldId id="402" r:id="rId3"/>
    <p:sldId id="444" r:id="rId4"/>
    <p:sldId id="446" r:id="rId5"/>
    <p:sldId id="426" r:id="rId6"/>
    <p:sldId id="422" r:id="rId7"/>
    <p:sldId id="428" r:id="rId8"/>
    <p:sldId id="443" r:id="rId9"/>
    <p:sldId id="450" r:id="rId10"/>
    <p:sldId id="429" r:id="rId11"/>
    <p:sldId id="387" r:id="rId12"/>
    <p:sldId id="430" r:id="rId13"/>
    <p:sldId id="399" r:id="rId14"/>
    <p:sldId id="413" r:id="rId15"/>
    <p:sldId id="394" r:id="rId16"/>
    <p:sldId id="448" r:id="rId17"/>
    <p:sldId id="439" r:id="rId18"/>
    <p:sldId id="393" r:id="rId19"/>
    <p:sldId id="431" r:id="rId20"/>
    <p:sldId id="432" r:id="rId21"/>
    <p:sldId id="436" r:id="rId22"/>
    <p:sldId id="411" r:id="rId23"/>
    <p:sldId id="438" r:id="rId24"/>
    <p:sldId id="397" r:id="rId2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643"/>
  </p:normalViewPr>
  <p:slideViewPr>
    <p:cSldViewPr>
      <p:cViewPr varScale="1">
        <p:scale>
          <a:sx n="120" d="100"/>
          <a:sy n="120" d="100"/>
        </p:scale>
        <p:origin x="12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R</a:t>
            </a:r>
            <a:r>
              <a:rPr lang="en-US" dirty="0" smtClean="0"/>
              <a:t>esistance </a:t>
            </a:r>
            <a:r>
              <a:rPr lang="en-US" dirty="0"/>
              <a:t>vs </a:t>
            </a:r>
            <a:r>
              <a:rPr lang="en-US" dirty="0" smtClean="0"/>
              <a:t>Frequency </a:t>
            </a:r>
          </a:p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 </a:t>
            </a:r>
            <a:r>
              <a:rPr lang="en-US" sz="1200" dirty="0" smtClean="0"/>
              <a:t>HP 4191A Impedance Analyzer 1- 1000 MHz</a:t>
            </a:r>
            <a:endParaRPr lang="en-US" sz="1200" dirty="0"/>
          </a:p>
        </c:rich>
      </c:tx>
      <c:layout>
        <c:manualLayout>
          <c:xMode val="edge"/>
          <c:yMode val="edge"/>
          <c:x val="0.345890410958904"/>
          <c:y val="0.033149171270718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41095890411"/>
          <c:y val="0.193370165745856"/>
          <c:w val="0.549657534246576"/>
          <c:h val="0.61878453038674"/>
        </c:manualLayout>
      </c:layout>
      <c:scatterChart>
        <c:scatterStyle val="lineMarker"/>
        <c:varyColors val="0"/>
        <c:ser>
          <c:idx val="0"/>
          <c:order val="0"/>
          <c:tx>
            <c:strRef>
              <c:f>'Aug 18 -HP (3)'!$P$7:$P$8</c:f>
              <c:strCache>
                <c:ptCount val="1"/>
                <c:pt idx="0">
                  <c:v>Air Ohms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xVal>
            <c:numRef>
              <c:f>'Aug 18 -HP (3)'!$N$10:$N$64</c:f>
              <c:numCache>
                <c:formatCode>0.0</c:formatCode>
                <c:ptCount val="55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2.0</c:v>
                </c:pt>
                <c:pt idx="12">
                  <c:v>3.0</c:v>
                </c:pt>
                <c:pt idx="18">
                  <c:v>4.0</c:v>
                </c:pt>
                <c:pt idx="24">
                  <c:v>5.0</c:v>
                </c:pt>
                <c:pt idx="30">
                  <c:v>6.0</c:v>
                </c:pt>
                <c:pt idx="36">
                  <c:v>7.0</c:v>
                </c:pt>
                <c:pt idx="42">
                  <c:v>8.0</c:v>
                </c:pt>
                <c:pt idx="48">
                  <c:v>9.0</c:v>
                </c:pt>
                <c:pt idx="54">
                  <c:v>10.0</c:v>
                </c:pt>
              </c:numCache>
            </c:numRef>
          </c:xVal>
          <c:yVal>
            <c:numRef>
              <c:f>'Aug 18 -HP (3)'!$P$10:$P$64</c:f>
              <c:numCache>
                <c:formatCode>General</c:formatCode>
                <c:ptCount val="55"/>
                <c:pt idx="0" formatCode="0.000">
                  <c:v>0.29</c:v>
                </c:pt>
                <c:pt idx="6" formatCode="0.000">
                  <c:v>0.618</c:v>
                </c:pt>
                <c:pt idx="12" formatCode="0.000">
                  <c:v>0.768</c:v>
                </c:pt>
                <c:pt idx="18" formatCode="0.000">
                  <c:v>0.891</c:v>
                </c:pt>
                <c:pt idx="24" formatCode="0.000">
                  <c:v>1.014</c:v>
                </c:pt>
                <c:pt idx="30" formatCode="0.000">
                  <c:v>1.1024</c:v>
                </c:pt>
                <c:pt idx="36" formatCode="0.000">
                  <c:v>1.28</c:v>
                </c:pt>
                <c:pt idx="42" formatCode="0.000">
                  <c:v>1.47</c:v>
                </c:pt>
                <c:pt idx="48" formatCode="0.000">
                  <c:v>1.67</c:v>
                </c:pt>
                <c:pt idx="54" formatCode="0.000">
                  <c:v>1.8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'Aug 18 -HP (3)'!$R$7:$R$8</c:f>
              <c:strCache>
                <c:ptCount val="1"/>
                <c:pt idx="0">
                  <c:v>Carbon strip Ohms</c:v>
                </c:pt>
              </c:strCache>
            </c:strRef>
          </c:tx>
          <c:spPr>
            <a:ln w="38100">
              <a:solidFill>
                <a:srgbClr val="579D1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579D1C"/>
              </a:solidFill>
              <a:ln>
                <a:solidFill>
                  <a:srgbClr val="579D1C"/>
                </a:solidFill>
                <a:prstDash val="solid"/>
              </a:ln>
            </c:spPr>
          </c:marker>
          <c:xVal>
            <c:numRef>
              <c:f>'Aug 18 -HP (3)'!$N$10:$N$64</c:f>
              <c:numCache>
                <c:formatCode>0.0</c:formatCode>
                <c:ptCount val="55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2.0</c:v>
                </c:pt>
                <c:pt idx="12">
                  <c:v>3.0</c:v>
                </c:pt>
                <c:pt idx="18">
                  <c:v>4.0</c:v>
                </c:pt>
                <c:pt idx="24">
                  <c:v>5.0</c:v>
                </c:pt>
                <c:pt idx="30">
                  <c:v>6.0</c:v>
                </c:pt>
                <c:pt idx="36">
                  <c:v>7.0</c:v>
                </c:pt>
                <c:pt idx="42">
                  <c:v>8.0</c:v>
                </c:pt>
                <c:pt idx="48">
                  <c:v>9.0</c:v>
                </c:pt>
                <c:pt idx="54">
                  <c:v>10.0</c:v>
                </c:pt>
              </c:numCache>
            </c:numRef>
          </c:xVal>
          <c:yVal>
            <c:numRef>
              <c:f>'Aug 18 -HP (3)'!$R$10:$R$64</c:f>
              <c:numCache>
                <c:formatCode>0.000</c:formatCode>
                <c:ptCount val="55"/>
                <c:pt idx="0" formatCode="General">
                  <c:v>0.325</c:v>
                </c:pt>
                <c:pt idx="1">
                  <c:v>0.53</c:v>
                </c:pt>
                <c:pt idx="2">
                  <c:v>0.703</c:v>
                </c:pt>
                <c:pt idx="3">
                  <c:v>0.802</c:v>
                </c:pt>
                <c:pt idx="4">
                  <c:v>0.894</c:v>
                </c:pt>
                <c:pt idx="5">
                  <c:v>0.986</c:v>
                </c:pt>
                <c:pt idx="6">
                  <c:v>0.98</c:v>
                </c:pt>
                <c:pt idx="12">
                  <c:v>1.324</c:v>
                </c:pt>
                <c:pt idx="18">
                  <c:v>1.61</c:v>
                </c:pt>
                <c:pt idx="24">
                  <c:v>1.85</c:v>
                </c:pt>
                <c:pt idx="30">
                  <c:v>2.08</c:v>
                </c:pt>
                <c:pt idx="36">
                  <c:v>2.29</c:v>
                </c:pt>
                <c:pt idx="42">
                  <c:v>2.49</c:v>
                </c:pt>
                <c:pt idx="48">
                  <c:v>2.69</c:v>
                </c:pt>
                <c:pt idx="54">
                  <c:v>2.89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'Aug 18 -HP (3)'!$T$7</c:f>
              <c:strCache>
                <c:ptCount val="1"/>
                <c:pt idx="0">
                  <c:v>P4</c:v>
                </c:pt>
              </c:strCache>
            </c:strRef>
          </c:tx>
          <c:spPr>
            <a:ln w="38100">
              <a:solidFill>
                <a:srgbClr val="83CAFF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3CAFF"/>
                </a:solidFill>
                <a:prstDash val="solid"/>
              </a:ln>
            </c:spPr>
          </c:marker>
          <c:xVal>
            <c:numRef>
              <c:f>'Aug 18 -HP (3)'!$N$10:$N$64</c:f>
              <c:numCache>
                <c:formatCode>0.0</c:formatCode>
                <c:ptCount val="55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2.0</c:v>
                </c:pt>
                <c:pt idx="12">
                  <c:v>3.0</c:v>
                </c:pt>
                <c:pt idx="18">
                  <c:v>4.0</c:v>
                </c:pt>
                <c:pt idx="24">
                  <c:v>5.0</c:v>
                </c:pt>
                <c:pt idx="30">
                  <c:v>6.0</c:v>
                </c:pt>
                <c:pt idx="36">
                  <c:v>7.0</c:v>
                </c:pt>
                <c:pt idx="42">
                  <c:v>8.0</c:v>
                </c:pt>
                <c:pt idx="48">
                  <c:v>9.0</c:v>
                </c:pt>
                <c:pt idx="54">
                  <c:v>10.0</c:v>
                </c:pt>
              </c:numCache>
            </c:numRef>
          </c:xVal>
          <c:yVal>
            <c:numRef>
              <c:f>'Aug 18 -HP (3)'!$T$10:$T$64</c:f>
              <c:numCache>
                <c:formatCode>General</c:formatCode>
                <c:ptCount val="55"/>
                <c:pt idx="0" formatCode="0.000">
                  <c:v>0.4</c:v>
                </c:pt>
                <c:pt idx="6" formatCode="0.000">
                  <c:v>0.95</c:v>
                </c:pt>
                <c:pt idx="12" formatCode="0.000">
                  <c:v>1.24</c:v>
                </c:pt>
                <c:pt idx="18" formatCode="0.000">
                  <c:v>1.44</c:v>
                </c:pt>
                <c:pt idx="24" formatCode="0.000">
                  <c:v>1.61</c:v>
                </c:pt>
                <c:pt idx="30" formatCode="0.000">
                  <c:v>1.76</c:v>
                </c:pt>
                <c:pt idx="36" formatCode="0.000">
                  <c:v>1.9</c:v>
                </c:pt>
                <c:pt idx="42" formatCode="0.000">
                  <c:v>2.03</c:v>
                </c:pt>
                <c:pt idx="48" formatCode="0.000">
                  <c:v>2.16</c:v>
                </c:pt>
                <c:pt idx="54" formatCode="0.000">
                  <c:v>2.3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'Aug 18 -HP (3)'!$V$7</c:f>
              <c:strCache>
                <c:ptCount val="1"/>
                <c:pt idx="0">
                  <c:v>P7</c:v>
                </c:pt>
              </c:strCache>
            </c:strRef>
          </c:tx>
          <c:spPr>
            <a:ln w="38100">
              <a:solidFill>
                <a:srgbClr val="AECF00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AECF00"/>
                </a:solidFill>
                <a:prstDash val="solid"/>
              </a:ln>
            </c:spPr>
          </c:marker>
          <c:xVal>
            <c:numRef>
              <c:f>'Aug 18 -HP (3)'!$N$10:$N$64</c:f>
              <c:numCache>
                <c:formatCode>0.0</c:formatCode>
                <c:ptCount val="55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2.0</c:v>
                </c:pt>
                <c:pt idx="12">
                  <c:v>3.0</c:v>
                </c:pt>
                <c:pt idx="18">
                  <c:v>4.0</c:v>
                </c:pt>
                <c:pt idx="24">
                  <c:v>5.0</c:v>
                </c:pt>
                <c:pt idx="30">
                  <c:v>6.0</c:v>
                </c:pt>
                <c:pt idx="36">
                  <c:v>7.0</c:v>
                </c:pt>
                <c:pt idx="42">
                  <c:v>8.0</c:v>
                </c:pt>
                <c:pt idx="48">
                  <c:v>9.0</c:v>
                </c:pt>
                <c:pt idx="54">
                  <c:v>10.0</c:v>
                </c:pt>
              </c:numCache>
            </c:numRef>
          </c:xVal>
          <c:yVal>
            <c:numRef>
              <c:f>'Aug 18 -HP (3)'!$V$10:$V$64</c:f>
              <c:numCache>
                <c:formatCode>General</c:formatCode>
                <c:ptCount val="55"/>
                <c:pt idx="0" formatCode="0.000">
                  <c:v>0.4</c:v>
                </c:pt>
                <c:pt idx="6" formatCode="0.000">
                  <c:v>0.89</c:v>
                </c:pt>
                <c:pt idx="12" formatCode="0.000">
                  <c:v>1.21</c:v>
                </c:pt>
                <c:pt idx="18" formatCode="0.000">
                  <c:v>1.47</c:v>
                </c:pt>
                <c:pt idx="24" formatCode="0.000">
                  <c:v>1.68</c:v>
                </c:pt>
                <c:pt idx="30" formatCode="0.000">
                  <c:v>1.88</c:v>
                </c:pt>
                <c:pt idx="36" formatCode="0.000">
                  <c:v>2.06</c:v>
                </c:pt>
                <c:pt idx="42" formatCode="0.000">
                  <c:v>2.24</c:v>
                </c:pt>
                <c:pt idx="48" formatCode="0.000">
                  <c:v>2.41</c:v>
                </c:pt>
                <c:pt idx="54" formatCode="0.000">
                  <c:v>2.6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'Aug 18 -HP (3)'!$X$7</c:f>
              <c:strCache>
                <c:ptCount val="1"/>
                <c:pt idx="0">
                  <c:v>P14</c:v>
                </c:pt>
              </c:strCache>
            </c:strRef>
          </c:tx>
          <c:spPr>
            <a:ln w="38100">
              <a:solidFill>
                <a:srgbClr val="FF950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950E"/>
              </a:solidFill>
              <a:ln>
                <a:solidFill>
                  <a:srgbClr val="FF950E"/>
                </a:solidFill>
                <a:prstDash val="solid"/>
              </a:ln>
            </c:spPr>
          </c:marker>
          <c:xVal>
            <c:numRef>
              <c:f>'Aug 18 -HP (3)'!$N$10:$N$64</c:f>
              <c:numCache>
                <c:formatCode>0.0</c:formatCode>
                <c:ptCount val="55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2.0</c:v>
                </c:pt>
                <c:pt idx="12">
                  <c:v>3.0</c:v>
                </c:pt>
                <c:pt idx="18">
                  <c:v>4.0</c:v>
                </c:pt>
                <c:pt idx="24">
                  <c:v>5.0</c:v>
                </c:pt>
                <c:pt idx="30">
                  <c:v>6.0</c:v>
                </c:pt>
                <c:pt idx="36">
                  <c:v>7.0</c:v>
                </c:pt>
                <c:pt idx="42">
                  <c:v>8.0</c:v>
                </c:pt>
                <c:pt idx="48">
                  <c:v>9.0</c:v>
                </c:pt>
                <c:pt idx="54">
                  <c:v>10.0</c:v>
                </c:pt>
              </c:numCache>
            </c:numRef>
          </c:xVal>
          <c:yVal>
            <c:numRef>
              <c:f>'Aug 18 -HP (3)'!$X$10:$X$64</c:f>
              <c:numCache>
                <c:formatCode>General</c:formatCode>
                <c:ptCount val="55"/>
                <c:pt idx="0" formatCode="0.000">
                  <c:v>0.28</c:v>
                </c:pt>
                <c:pt idx="6" formatCode="0.000">
                  <c:v>0.675</c:v>
                </c:pt>
                <c:pt idx="12" formatCode="0.000">
                  <c:v>0.785</c:v>
                </c:pt>
                <c:pt idx="18" formatCode="0.000">
                  <c:v>0.853</c:v>
                </c:pt>
                <c:pt idx="24" formatCode="0.000">
                  <c:v>0.918</c:v>
                </c:pt>
                <c:pt idx="30" formatCode="0.000">
                  <c:v>0.994</c:v>
                </c:pt>
                <c:pt idx="36" formatCode="0.000">
                  <c:v>1.08</c:v>
                </c:pt>
                <c:pt idx="42" formatCode="0.000">
                  <c:v>1.18</c:v>
                </c:pt>
                <c:pt idx="48">
                  <c:v>1.3</c:v>
                </c:pt>
                <c:pt idx="54">
                  <c:v>1.42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'Aug 18 -HP (3)'!$Z$7</c:f>
              <c:strCache>
                <c:ptCount val="1"/>
                <c:pt idx="0">
                  <c:v>H/3/H</c:v>
                </c:pt>
              </c:strCache>
            </c:strRef>
          </c:tx>
          <c:spPr>
            <a:ln w="38100">
              <a:solidFill>
                <a:srgbClr val="0084D1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0084D1"/>
                </a:solidFill>
                <a:prstDash val="solid"/>
              </a:ln>
            </c:spPr>
          </c:marker>
          <c:xVal>
            <c:numRef>
              <c:f>'Aug 18 -HP (3)'!$N$10:$N$64</c:f>
              <c:numCache>
                <c:formatCode>0.0</c:formatCode>
                <c:ptCount val="55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2.0</c:v>
                </c:pt>
                <c:pt idx="12">
                  <c:v>3.0</c:v>
                </c:pt>
                <c:pt idx="18">
                  <c:v>4.0</c:v>
                </c:pt>
                <c:pt idx="24">
                  <c:v>5.0</c:v>
                </c:pt>
                <c:pt idx="30">
                  <c:v>6.0</c:v>
                </c:pt>
                <c:pt idx="36">
                  <c:v>7.0</c:v>
                </c:pt>
                <c:pt idx="42">
                  <c:v>8.0</c:v>
                </c:pt>
                <c:pt idx="48">
                  <c:v>9.0</c:v>
                </c:pt>
                <c:pt idx="54">
                  <c:v>10.0</c:v>
                </c:pt>
              </c:numCache>
            </c:numRef>
          </c:xVal>
          <c:yVal>
            <c:numRef>
              <c:f>'Aug 18 -HP (3)'!$Z$10:$Z$64</c:f>
              <c:numCache>
                <c:formatCode>0.000</c:formatCode>
                <c:ptCount val="55"/>
                <c:pt idx="0">
                  <c:v>0.274</c:v>
                </c:pt>
                <c:pt idx="1">
                  <c:v>0.283</c:v>
                </c:pt>
                <c:pt idx="2">
                  <c:v>0.323</c:v>
                </c:pt>
                <c:pt idx="3">
                  <c:v>0.404</c:v>
                </c:pt>
                <c:pt idx="4">
                  <c:v>0.444</c:v>
                </c:pt>
                <c:pt idx="5">
                  <c:v>0.479</c:v>
                </c:pt>
                <c:pt idx="6">
                  <c:v>0.59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1504336"/>
        <c:axId val="-2021509968"/>
      </c:scatterChart>
      <c:valAx>
        <c:axId val="-2021504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frequency MHz</a:t>
                </a:r>
              </a:p>
            </c:rich>
          </c:tx>
          <c:layout>
            <c:manualLayout>
              <c:xMode val="edge"/>
              <c:yMode val="edge"/>
              <c:x val="0.344178082191781"/>
              <c:y val="0.89779005524861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1509968"/>
        <c:crosses val="autoZero"/>
        <c:crossBetween val="midCat"/>
      </c:valAx>
      <c:valAx>
        <c:axId val="-2021509968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Ohms</a:t>
                </a:r>
              </a:p>
            </c:rich>
          </c:tx>
          <c:layout>
            <c:manualLayout>
              <c:xMode val="edge"/>
              <c:yMode val="edge"/>
              <c:x val="0.0273972602739726"/>
              <c:y val="0.450276243093923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1504336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2876712328767"/>
          <c:y val="0.328729281767956"/>
          <c:w val="0.25513698630137"/>
          <c:h val="0.35082872928176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Real part of Z @ 1 MHz</a:t>
            </a:r>
          </a:p>
        </c:rich>
      </c:tx>
      <c:layout>
        <c:manualLayout>
          <c:xMode val="edge"/>
          <c:yMode val="edge"/>
          <c:x val="0.357724145268269"/>
          <c:y val="0.028901788486325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333545054537"/>
          <c:y val="0.146435728330715"/>
          <c:w val="0.613009103482443"/>
          <c:h val="0.722544712158132"/>
        </c:manualLayout>
      </c:layout>
      <c:scatterChart>
        <c:scatterStyle val="lineMarker"/>
        <c:varyColors val="0"/>
        <c:ser>
          <c:idx val="0"/>
          <c:order val="0"/>
          <c:tx>
            <c:strRef>
              <c:f>'Aug 24 -QuadTech'!$B$66</c:f>
              <c:strCache>
                <c:ptCount val="1"/>
                <c:pt idx="0">
                  <c:v>Air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xVal>
            <c:numRef>
              <c:f>'Aug 24 -QuadTech'!$F$64:$H$64</c:f>
              <c:numCache>
                <c:formatCode>General</c:formatCode>
                <c:ptCount val="3"/>
                <c:pt idx="0" formatCode="0.0">
                  <c:v>4.0</c:v>
                </c:pt>
                <c:pt idx="1">
                  <c:v>36.0</c:v>
                </c:pt>
                <c:pt idx="2">
                  <c:v>98.0</c:v>
                </c:pt>
              </c:numCache>
            </c:numRef>
          </c:xVal>
          <c:yVal>
            <c:numRef>
              <c:f>'Aug 24 -QuadTech'!$F$66:$H$66</c:f>
              <c:numCache>
                <c:formatCode>0.0</c:formatCode>
                <c:ptCount val="3"/>
                <c:pt idx="0">
                  <c:v>280.2</c:v>
                </c:pt>
                <c:pt idx="1">
                  <c:v>230.2</c:v>
                </c:pt>
                <c:pt idx="2">
                  <c:v>269.7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'Aug 24 -QuadTech'!$B$67</c:f>
              <c:strCache>
                <c:ptCount val="1"/>
                <c:pt idx="0">
                  <c:v>P14: 9 µm Cu</c:v>
                </c:pt>
              </c:strCache>
            </c:strRef>
          </c:tx>
          <c:spPr>
            <a:ln w="38100">
              <a:solidFill>
                <a:srgbClr val="FFD320"/>
              </a:solidFill>
              <a:prstDash val="solid"/>
            </a:ln>
          </c:spPr>
          <c:marker>
            <c:symbol val="dash"/>
            <c:size val="7"/>
            <c:spPr>
              <a:noFill/>
              <a:ln>
                <a:solidFill>
                  <a:srgbClr val="FFD320"/>
                </a:solidFill>
                <a:prstDash val="solid"/>
              </a:ln>
            </c:spPr>
          </c:marker>
          <c:xVal>
            <c:numRef>
              <c:f>'Aug 24 -QuadTech'!$F$64:$H$64</c:f>
              <c:numCache>
                <c:formatCode>General</c:formatCode>
                <c:ptCount val="3"/>
                <c:pt idx="0" formatCode="0.0">
                  <c:v>4.0</c:v>
                </c:pt>
                <c:pt idx="1">
                  <c:v>36.0</c:v>
                </c:pt>
                <c:pt idx="2">
                  <c:v>98.0</c:v>
                </c:pt>
              </c:numCache>
            </c:numRef>
          </c:xVal>
          <c:yVal>
            <c:numRef>
              <c:f>'Aug 24 -QuadTech'!$F$67:$H$67</c:f>
              <c:numCache>
                <c:formatCode>0.0</c:formatCode>
                <c:ptCount val="3"/>
                <c:pt idx="0">
                  <c:v>516.0</c:v>
                </c:pt>
                <c:pt idx="1">
                  <c:v>404.2</c:v>
                </c:pt>
                <c:pt idx="2">
                  <c:v>293.5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'Aug 24 -QuadTech'!$B$68</c:f>
              <c:strCache>
                <c:ptCount val="1"/>
                <c:pt idx="0">
                  <c:v>Carbon strip</c:v>
                </c:pt>
              </c:strCache>
            </c:strRef>
          </c:tx>
          <c:spPr>
            <a:ln w="38100">
              <a:solidFill>
                <a:srgbClr val="579D1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579D1C"/>
              </a:solidFill>
              <a:ln>
                <a:solidFill>
                  <a:srgbClr val="579D1C"/>
                </a:solidFill>
                <a:prstDash val="solid"/>
              </a:ln>
            </c:spPr>
          </c:marker>
          <c:xVal>
            <c:numRef>
              <c:f>'Aug 24 -QuadTech'!$F$64:$H$64</c:f>
              <c:numCache>
                <c:formatCode>General</c:formatCode>
                <c:ptCount val="3"/>
                <c:pt idx="0" formatCode="0.0">
                  <c:v>4.0</c:v>
                </c:pt>
                <c:pt idx="1">
                  <c:v>36.0</c:v>
                </c:pt>
                <c:pt idx="2">
                  <c:v>98.0</c:v>
                </c:pt>
              </c:numCache>
            </c:numRef>
          </c:xVal>
          <c:yVal>
            <c:numRef>
              <c:f>'Aug 24 -QuadTech'!$F$68:$H$68</c:f>
              <c:numCache>
                <c:formatCode>0.0</c:formatCode>
                <c:ptCount val="3"/>
                <c:pt idx="0">
                  <c:v>537.0</c:v>
                </c:pt>
                <c:pt idx="1">
                  <c:v>408.0</c:v>
                </c:pt>
                <c:pt idx="2">
                  <c:v>369.9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'Aug 24 -QuadTech'!$B$69</c:f>
              <c:strCache>
                <c:ptCount val="1"/>
                <c:pt idx="0">
                  <c:v>P4: Fermilab</c:v>
                </c:pt>
              </c:strCache>
            </c:strRef>
          </c:tx>
          <c:spPr>
            <a:ln w="38100">
              <a:solidFill>
                <a:srgbClr val="7E0021"/>
              </a:solidFill>
              <a:prstDash val="solid"/>
            </a:ln>
          </c:spPr>
          <c:marker>
            <c:symbol val="dot"/>
            <c:size val="7"/>
            <c:spPr>
              <a:noFill/>
              <a:ln>
                <a:solidFill>
                  <a:srgbClr val="7E0021"/>
                </a:solidFill>
                <a:prstDash val="solid"/>
              </a:ln>
            </c:spPr>
          </c:marker>
          <c:xVal>
            <c:numRef>
              <c:f>'Aug 24 -QuadTech'!$F$64:$H$64</c:f>
              <c:numCache>
                <c:formatCode>General</c:formatCode>
                <c:ptCount val="3"/>
                <c:pt idx="0" formatCode="0.0">
                  <c:v>4.0</c:v>
                </c:pt>
                <c:pt idx="1">
                  <c:v>36.0</c:v>
                </c:pt>
                <c:pt idx="2">
                  <c:v>98.0</c:v>
                </c:pt>
              </c:numCache>
            </c:numRef>
          </c:xVal>
          <c:yVal>
            <c:numRef>
              <c:f>'Aug 24 -QuadTech'!$F$69:$H$69</c:f>
              <c:numCache>
                <c:formatCode>0.0</c:formatCode>
                <c:ptCount val="3"/>
                <c:pt idx="0">
                  <c:v>536.1</c:v>
                </c:pt>
                <c:pt idx="1">
                  <c:v>428.8</c:v>
                </c:pt>
                <c:pt idx="2">
                  <c:v>377.6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'Aug 24 -QuadTech'!$B$70</c:f>
              <c:strCache>
                <c:ptCount val="1"/>
                <c:pt idx="0">
                  <c:v>P7: Pyrolytic</c:v>
                </c:pt>
              </c:strCache>
            </c:strRef>
          </c:tx>
          <c:spPr>
            <a:ln w="38100">
              <a:solidFill>
                <a:srgbClr val="83CAFF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3CAFF"/>
                </a:solidFill>
                <a:prstDash val="solid"/>
              </a:ln>
            </c:spPr>
          </c:marker>
          <c:xVal>
            <c:numRef>
              <c:f>'Aug 24 -QuadTech'!$F$64:$H$64</c:f>
              <c:numCache>
                <c:formatCode>General</c:formatCode>
                <c:ptCount val="3"/>
                <c:pt idx="0" formatCode="0.0">
                  <c:v>4.0</c:v>
                </c:pt>
                <c:pt idx="1">
                  <c:v>36.0</c:v>
                </c:pt>
                <c:pt idx="2">
                  <c:v>98.0</c:v>
                </c:pt>
              </c:numCache>
            </c:numRef>
          </c:xVal>
          <c:yVal>
            <c:numRef>
              <c:f>'Aug 24 -QuadTech'!$F$70:$H$70</c:f>
              <c:numCache>
                <c:formatCode>0.0</c:formatCode>
                <c:ptCount val="3"/>
                <c:pt idx="0">
                  <c:v>531.3</c:v>
                </c:pt>
                <c:pt idx="1">
                  <c:v>412.8</c:v>
                </c:pt>
                <c:pt idx="2">
                  <c:v>337.6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0155888"/>
        <c:axId val="-2020150352"/>
      </c:scatterChart>
      <c:valAx>
        <c:axId val="-202015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distance from coil to shield (mils)</a:t>
                </a:r>
              </a:p>
            </c:rich>
          </c:tx>
          <c:layout>
            <c:manualLayout>
              <c:xMode val="edge"/>
              <c:yMode val="edge"/>
              <c:x val="0.291706865558572"/>
              <c:y val="0.928710858817066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0150352"/>
        <c:crosses val="autoZero"/>
        <c:crossBetween val="midCat"/>
      </c:valAx>
      <c:valAx>
        <c:axId val="-2020150352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milliOhms</a:t>
                </a:r>
              </a:p>
            </c:rich>
          </c:tx>
          <c:layout>
            <c:manualLayout>
              <c:xMode val="edge"/>
              <c:yMode val="edge"/>
              <c:x val="0.026016301474056"/>
              <c:y val="0.448941114487586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0155888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3497194958706"/>
          <c:y val="0.406551824707642"/>
          <c:w val="0.19512226105542"/>
          <c:h val="0.20423930530336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Inductance @ 1 MHz</a:t>
            </a:r>
          </a:p>
        </c:rich>
      </c:tx>
      <c:layout>
        <c:manualLayout>
          <c:xMode val="edge"/>
          <c:yMode val="edge"/>
          <c:x val="0.364103171913682"/>
          <c:y val="0.028355413696440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367723971227"/>
          <c:y val="0.145557790308393"/>
          <c:w val="0.622223260922911"/>
          <c:h val="0.725898590628868"/>
        </c:manualLayout>
      </c:layout>
      <c:scatterChart>
        <c:scatterStyle val="lineMarker"/>
        <c:varyColors val="0"/>
        <c:ser>
          <c:idx val="0"/>
          <c:order val="0"/>
          <c:tx>
            <c:strRef>
              <c:f>'Aug 24 -QuadTech'!$B$66</c:f>
              <c:strCache>
                <c:ptCount val="1"/>
                <c:pt idx="0">
                  <c:v>Air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xVal>
            <c:numRef>
              <c:f>'Aug 24 -QuadTech'!$C$64:$E$64</c:f>
              <c:numCache>
                <c:formatCode>General</c:formatCode>
                <c:ptCount val="3"/>
                <c:pt idx="0">
                  <c:v>4.0</c:v>
                </c:pt>
                <c:pt idx="1">
                  <c:v>36.0</c:v>
                </c:pt>
                <c:pt idx="2">
                  <c:v>98.0</c:v>
                </c:pt>
              </c:numCache>
            </c:numRef>
          </c:xVal>
          <c:yVal>
            <c:numRef>
              <c:f>'Aug 24 -QuadTech'!$C$66:$E$66</c:f>
              <c:numCache>
                <c:formatCode>General</c:formatCode>
                <c:ptCount val="3"/>
                <c:pt idx="0">
                  <c:v>666.0</c:v>
                </c:pt>
                <c:pt idx="1">
                  <c:v>666.4</c:v>
                </c:pt>
                <c:pt idx="2">
                  <c:v>667.0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'Aug 24 -QuadTech'!$B$67</c:f>
              <c:strCache>
                <c:ptCount val="1"/>
                <c:pt idx="0">
                  <c:v>P14: 9 µm Cu</c:v>
                </c:pt>
              </c:strCache>
            </c:strRef>
          </c:tx>
          <c:spPr>
            <a:ln w="38100">
              <a:solidFill>
                <a:srgbClr val="FFD320"/>
              </a:solidFill>
              <a:prstDash val="solid"/>
            </a:ln>
          </c:spPr>
          <c:marker>
            <c:symbol val="dash"/>
            <c:size val="7"/>
            <c:spPr>
              <a:noFill/>
              <a:ln>
                <a:solidFill>
                  <a:srgbClr val="FFD320"/>
                </a:solidFill>
                <a:prstDash val="solid"/>
              </a:ln>
            </c:spPr>
          </c:marker>
          <c:xVal>
            <c:numRef>
              <c:f>'Aug 24 -QuadTech'!$C$64:$E$64</c:f>
              <c:numCache>
                <c:formatCode>General</c:formatCode>
                <c:ptCount val="3"/>
                <c:pt idx="0">
                  <c:v>4.0</c:v>
                </c:pt>
                <c:pt idx="1">
                  <c:v>36.0</c:v>
                </c:pt>
                <c:pt idx="2">
                  <c:v>98.0</c:v>
                </c:pt>
              </c:numCache>
            </c:numRef>
          </c:xVal>
          <c:yVal>
            <c:numRef>
              <c:f>'Aug 24 -QuadTech'!$C$67:$E$67</c:f>
              <c:numCache>
                <c:formatCode>General</c:formatCode>
                <c:ptCount val="3"/>
                <c:pt idx="0">
                  <c:v>511.2</c:v>
                </c:pt>
                <c:pt idx="1">
                  <c:v>557.9</c:v>
                </c:pt>
                <c:pt idx="2">
                  <c:v>636.7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'Aug 24 -QuadTech'!$B$68</c:f>
              <c:strCache>
                <c:ptCount val="1"/>
                <c:pt idx="0">
                  <c:v>Carbon strip</c:v>
                </c:pt>
              </c:strCache>
            </c:strRef>
          </c:tx>
          <c:spPr>
            <a:ln w="38100">
              <a:solidFill>
                <a:srgbClr val="579D1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579D1C"/>
              </a:solidFill>
              <a:ln>
                <a:solidFill>
                  <a:srgbClr val="579D1C"/>
                </a:solidFill>
                <a:prstDash val="solid"/>
              </a:ln>
            </c:spPr>
          </c:marker>
          <c:xVal>
            <c:numRef>
              <c:f>'Aug 24 -QuadTech'!$C$64:$E$64</c:f>
              <c:numCache>
                <c:formatCode>General</c:formatCode>
                <c:ptCount val="3"/>
                <c:pt idx="0">
                  <c:v>4.0</c:v>
                </c:pt>
                <c:pt idx="1">
                  <c:v>36.0</c:v>
                </c:pt>
                <c:pt idx="2">
                  <c:v>98.0</c:v>
                </c:pt>
              </c:numCache>
            </c:numRef>
          </c:xVal>
          <c:yVal>
            <c:numRef>
              <c:f>'Aug 24 -QuadTech'!$C$68:$E$68</c:f>
              <c:numCache>
                <c:formatCode>General</c:formatCode>
                <c:ptCount val="3"/>
                <c:pt idx="0">
                  <c:v>643.7</c:v>
                </c:pt>
                <c:pt idx="1">
                  <c:v>655.3</c:v>
                </c:pt>
                <c:pt idx="2">
                  <c:v>657.5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'Aug 24 -QuadTech'!$B$69</c:f>
              <c:strCache>
                <c:ptCount val="1"/>
                <c:pt idx="0">
                  <c:v>P4: Fermilab</c:v>
                </c:pt>
              </c:strCache>
            </c:strRef>
          </c:tx>
          <c:spPr>
            <a:ln w="38100">
              <a:solidFill>
                <a:srgbClr val="7E0021"/>
              </a:solidFill>
              <a:prstDash val="solid"/>
            </a:ln>
          </c:spPr>
          <c:marker>
            <c:symbol val="dot"/>
            <c:size val="7"/>
            <c:spPr>
              <a:noFill/>
              <a:ln>
                <a:solidFill>
                  <a:srgbClr val="7E0021"/>
                </a:solidFill>
                <a:prstDash val="solid"/>
              </a:ln>
            </c:spPr>
          </c:marker>
          <c:xVal>
            <c:numRef>
              <c:f>'Aug 24 -QuadTech'!$C$64:$E$64</c:f>
              <c:numCache>
                <c:formatCode>General</c:formatCode>
                <c:ptCount val="3"/>
                <c:pt idx="0">
                  <c:v>4.0</c:v>
                </c:pt>
                <c:pt idx="1">
                  <c:v>36.0</c:v>
                </c:pt>
                <c:pt idx="2">
                  <c:v>98.0</c:v>
                </c:pt>
              </c:numCache>
            </c:numRef>
          </c:xVal>
          <c:yVal>
            <c:numRef>
              <c:f>'Aug 24 -QuadTech'!$C$69:$E$69</c:f>
              <c:numCache>
                <c:formatCode>General</c:formatCode>
                <c:ptCount val="3"/>
                <c:pt idx="0">
                  <c:v>642.5</c:v>
                </c:pt>
                <c:pt idx="1">
                  <c:v>650.1</c:v>
                </c:pt>
                <c:pt idx="2">
                  <c:v>657.4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'Aug 24 -QuadTech'!$B$70</c:f>
              <c:strCache>
                <c:ptCount val="1"/>
                <c:pt idx="0">
                  <c:v>P7: Pyrolytic</c:v>
                </c:pt>
              </c:strCache>
            </c:strRef>
          </c:tx>
          <c:spPr>
            <a:ln w="38100">
              <a:solidFill>
                <a:srgbClr val="83CAFF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3CAFF"/>
                </a:solidFill>
                <a:prstDash val="solid"/>
              </a:ln>
            </c:spPr>
          </c:marker>
          <c:xVal>
            <c:numRef>
              <c:f>'Aug 24 -QuadTech'!$C$64:$E$64</c:f>
              <c:numCache>
                <c:formatCode>General</c:formatCode>
                <c:ptCount val="3"/>
                <c:pt idx="0">
                  <c:v>4.0</c:v>
                </c:pt>
                <c:pt idx="1">
                  <c:v>36.0</c:v>
                </c:pt>
                <c:pt idx="2">
                  <c:v>98.0</c:v>
                </c:pt>
              </c:numCache>
            </c:numRef>
          </c:xVal>
          <c:yVal>
            <c:numRef>
              <c:f>'Aug 24 -QuadTech'!$C$70:$E$70</c:f>
              <c:numCache>
                <c:formatCode>General</c:formatCode>
                <c:ptCount val="3"/>
                <c:pt idx="0">
                  <c:v>646.9</c:v>
                </c:pt>
                <c:pt idx="1">
                  <c:v>655.4</c:v>
                </c:pt>
                <c:pt idx="2">
                  <c:v>662.3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0091200"/>
        <c:axId val="-2020085664"/>
      </c:scatterChart>
      <c:valAx>
        <c:axId val="-2020091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distance from coil to shield (mils)</a:t>
                </a:r>
              </a:p>
            </c:rich>
          </c:tx>
          <c:layout>
            <c:manualLayout>
              <c:xMode val="edge"/>
              <c:yMode val="edge"/>
              <c:x val="0.273504730076005"/>
              <c:y val="0.9300575692432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0085664"/>
        <c:crosses val="autoZero"/>
        <c:crossBetween val="midCat"/>
      </c:valAx>
      <c:valAx>
        <c:axId val="-2020085664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Inductance (nH)</a:t>
                </a:r>
              </a:p>
            </c:rich>
          </c:tx>
          <c:layout>
            <c:manualLayout>
              <c:xMode val="edge"/>
              <c:yMode val="edge"/>
              <c:x val="0.0273504730076005"/>
              <c:y val="0.4234408445335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0091200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2907289842564"/>
          <c:y val="0.408317957228738"/>
          <c:w val="0.205128547557004"/>
          <c:h val="0.20037825678817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Inductance vs Frequency</a:t>
            </a:r>
          </a:p>
        </c:rich>
      </c:tx>
      <c:layout>
        <c:manualLayout>
          <c:xMode val="edge"/>
          <c:yMode val="edge"/>
          <c:x val="0.217772498265303"/>
          <c:y val="0.062884000912929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367723971227"/>
          <c:y val="0.197740658491841"/>
          <c:w val="0.615385642671011"/>
          <c:h val="0.610171174774825"/>
        </c:manualLayout>
      </c:layout>
      <c:scatterChart>
        <c:scatterStyle val="lineMarker"/>
        <c:varyColors val="0"/>
        <c:ser>
          <c:idx val="0"/>
          <c:order val="0"/>
          <c:tx>
            <c:strRef>
              <c:f>'Aug 24 -QuadTech'!$E$12</c:f>
              <c:strCache>
                <c:ptCount val="1"/>
                <c:pt idx="0">
                  <c:v>Air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xVal>
            <c:numRef>
              <c:f>'Aug 24 -QuadTech'!$I$10:$M$10</c:f>
              <c:numCache>
                <c:formatCode>General</c:formatCode>
                <c:ptCount val="5"/>
                <c:pt idx="0">
                  <c:v>10.0</c:v>
                </c:pt>
                <c:pt idx="1">
                  <c:v>100.0</c:v>
                </c:pt>
                <c:pt idx="2">
                  <c:v>600.0</c:v>
                </c:pt>
                <c:pt idx="3">
                  <c:v>800.0</c:v>
                </c:pt>
                <c:pt idx="4">
                  <c:v>1000.0</c:v>
                </c:pt>
              </c:numCache>
            </c:numRef>
          </c:xVal>
          <c:yVal>
            <c:numRef>
              <c:f>'Aug 24 -QuadTech'!$I$12:$M$12</c:f>
              <c:numCache>
                <c:formatCode>General</c:formatCode>
                <c:ptCount val="5"/>
                <c:pt idx="0">
                  <c:v>770.1</c:v>
                </c:pt>
                <c:pt idx="1">
                  <c:v>767.9</c:v>
                </c:pt>
                <c:pt idx="2">
                  <c:v>682.7</c:v>
                </c:pt>
                <c:pt idx="3">
                  <c:v>673.9</c:v>
                </c:pt>
                <c:pt idx="4">
                  <c:v>666.0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'Aug 24 -QuadTech'!$E$13</c:f>
              <c:strCache>
                <c:ptCount val="1"/>
                <c:pt idx="0">
                  <c:v>P14: 9 µm Cu</c:v>
                </c:pt>
              </c:strCache>
            </c:strRef>
          </c:tx>
          <c:spPr>
            <a:ln w="38100">
              <a:solidFill>
                <a:srgbClr val="FFD320"/>
              </a:solidFill>
              <a:prstDash val="solid"/>
            </a:ln>
          </c:spPr>
          <c:marker>
            <c:symbol val="dash"/>
            <c:size val="7"/>
            <c:spPr>
              <a:noFill/>
              <a:ln>
                <a:solidFill>
                  <a:srgbClr val="FFD320"/>
                </a:solidFill>
                <a:prstDash val="solid"/>
              </a:ln>
            </c:spPr>
          </c:marker>
          <c:xVal>
            <c:numRef>
              <c:f>'Aug 24 -QuadTech'!$I$10:$M$10</c:f>
              <c:numCache>
                <c:formatCode>General</c:formatCode>
                <c:ptCount val="5"/>
                <c:pt idx="0">
                  <c:v>10.0</c:v>
                </c:pt>
                <c:pt idx="1">
                  <c:v>100.0</c:v>
                </c:pt>
                <c:pt idx="2">
                  <c:v>600.0</c:v>
                </c:pt>
                <c:pt idx="3">
                  <c:v>800.0</c:v>
                </c:pt>
                <c:pt idx="4">
                  <c:v>1000.0</c:v>
                </c:pt>
              </c:numCache>
            </c:numRef>
          </c:xVal>
          <c:yVal>
            <c:numRef>
              <c:f>'Aug 24 -QuadTech'!$I$13:$M$13</c:f>
              <c:numCache>
                <c:formatCode>General</c:formatCode>
                <c:ptCount val="5"/>
                <c:pt idx="0">
                  <c:v>764.6</c:v>
                </c:pt>
                <c:pt idx="1">
                  <c:v>729.1</c:v>
                </c:pt>
                <c:pt idx="2">
                  <c:v>506.7</c:v>
                </c:pt>
                <c:pt idx="3">
                  <c:v>511.5</c:v>
                </c:pt>
                <c:pt idx="4">
                  <c:v>511.2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'Aug 24 -QuadTech'!$E$14</c:f>
              <c:strCache>
                <c:ptCount val="1"/>
                <c:pt idx="0">
                  <c:v>Carbon strip</c:v>
                </c:pt>
              </c:strCache>
            </c:strRef>
          </c:tx>
          <c:spPr>
            <a:ln w="38100">
              <a:solidFill>
                <a:srgbClr val="579D1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579D1C"/>
              </a:solidFill>
              <a:ln>
                <a:solidFill>
                  <a:srgbClr val="579D1C"/>
                </a:solidFill>
                <a:prstDash val="solid"/>
              </a:ln>
            </c:spPr>
          </c:marker>
          <c:xVal>
            <c:numRef>
              <c:f>'Aug 24 -QuadTech'!$I$10:$M$10</c:f>
              <c:numCache>
                <c:formatCode>General</c:formatCode>
                <c:ptCount val="5"/>
                <c:pt idx="0">
                  <c:v>10.0</c:v>
                </c:pt>
                <c:pt idx="1">
                  <c:v>100.0</c:v>
                </c:pt>
                <c:pt idx="2">
                  <c:v>600.0</c:v>
                </c:pt>
                <c:pt idx="3">
                  <c:v>800.0</c:v>
                </c:pt>
                <c:pt idx="4">
                  <c:v>1000.0</c:v>
                </c:pt>
              </c:numCache>
            </c:numRef>
          </c:xVal>
          <c:yVal>
            <c:numRef>
              <c:f>'Aug 24 -QuadTech'!$I$14:$M$14</c:f>
              <c:numCache>
                <c:formatCode>General</c:formatCode>
                <c:ptCount val="5"/>
                <c:pt idx="0">
                  <c:v>754.7</c:v>
                </c:pt>
                <c:pt idx="1">
                  <c:v>761.6</c:v>
                </c:pt>
                <c:pt idx="2">
                  <c:v>672.3</c:v>
                </c:pt>
                <c:pt idx="3">
                  <c:v>658.3</c:v>
                </c:pt>
                <c:pt idx="4">
                  <c:v>643.7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'Aug 24 -QuadTech'!$E$15</c:f>
              <c:strCache>
                <c:ptCount val="1"/>
                <c:pt idx="0">
                  <c:v>P4: Fermilab</c:v>
                </c:pt>
              </c:strCache>
            </c:strRef>
          </c:tx>
          <c:spPr>
            <a:ln w="38100">
              <a:solidFill>
                <a:srgbClr val="7E0021"/>
              </a:solidFill>
              <a:prstDash val="solid"/>
            </a:ln>
          </c:spPr>
          <c:marker>
            <c:symbol val="dot"/>
            <c:size val="7"/>
            <c:spPr>
              <a:noFill/>
              <a:ln>
                <a:solidFill>
                  <a:srgbClr val="7E0021"/>
                </a:solidFill>
                <a:prstDash val="solid"/>
              </a:ln>
            </c:spPr>
          </c:marker>
          <c:xVal>
            <c:numRef>
              <c:f>'Aug 24 -QuadTech'!$I$10:$M$10</c:f>
              <c:numCache>
                <c:formatCode>General</c:formatCode>
                <c:ptCount val="5"/>
                <c:pt idx="0">
                  <c:v>10.0</c:v>
                </c:pt>
                <c:pt idx="1">
                  <c:v>100.0</c:v>
                </c:pt>
                <c:pt idx="2">
                  <c:v>600.0</c:v>
                </c:pt>
                <c:pt idx="3">
                  <c:v>800.0</c:v>
                </c:pt>
                <c:pt idx="4">
                  <c:v>1000.0</c:v>
                </c:pt>
              </c:numCache>
            </c:numRef>
          </c:xVal>
          <c:yVal>
            <c:numRef>
              <c:f>'Aug 24 -QuadTech'!$I$15:$M$15</c:f>
              <c:numCache>
                <c:formatCode>General</c:formatCode>
                <c:ptCount val="5"/>
                <c:pt idx="0">
                  <c:v>756.3</c:v>
                </c:pt>
                <c:pt idx="1">
                  <c:v>756.7</c:v>
                </c:pt>
                <c:pt idx="2">
                  <c:v>671.3</c:v>
                </c:pt>
                <c:pt idx="3">
                  <c:v>654.3</c:v>
                </c:pt>
                <c:pt idx="4">
                  <c:v>642.5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'Aug 24 -QuadTech'!$E$16</c:f>
              <c:strCache>
                <c:ptCount val="1"/>
                <c:pt idx="0">
                  <c:v>P7: Pyrolytic</c:v>
                </c:pt>
              </c:strCache>
            </c:strRef>
          </c:tx>
          <c:spPr>
            <a:ln w="38100">
              <a:solidFill>
                <a:srgbClr val="83CAFF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3CAFF"/>
                </a:solidFill>
                <a:prstDash val="solid"/>
              </a:ln>
            </c:spPr>
          </c:marker>
          <c:xVal>
            <c:numRef>
              <c:f>'Aug 24 -QuadTech'!$I$10:$M$10</c:f>
              <c:numCache>
                <c:formatCode>General</c:formatCode>
                <c:ptCount val="5"/>
                <c:pt idx="0">
                  <c:v>10.0</c:v>
                </c:pt>
                <c:pt idx="1">
                  <c:v>100.0</c:v>
                </c:pt>
                <c:pt idx="2">
                  <c:v>600.0</c:v>
                </c:pt>
                <c:pt idx="3">
                  <c:v>800.0</c:v>
                </c:pt>
                <c:pt idx="4">
                  <c:v>1000.0</c:v>
                </c:pt>
              </c:numCache>
            </c:numRef>
          </c:xVal>
          <c:yVal>
            <c:numRef>
              <c:f>'Aug 24 -QuadTech'!$I$16:$M$16</c:f>
              <c:numCache>
                <c:formatCode>General</c:formatCode>
                <c:ptCount val="5"/>
                <c:pt idx="0">
                  <c:v>756.5</c:v>
                </c:pt>
                <c:pt idx="1">
                  <c:v>757.2</c:v>
                </c:pt>
                <c:pt idx="2">
                  <c:v>674.6</c:v>
                </c:pt>
                <c:pt idx="3">
                  <c:v>657.0</c:v>
                </c:pt>
                <c:pt idx="4">
                  <c:v>646.9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1606384"/>
        <c:axId val="-2021611872"/>
      </c:scatterChart>
      <c:valAx>
        <c:axId val="-2021606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KiloHertz</a:t>
                </a:r>
              </a:p>
            </c:rich>
          </c:tx>
          <c:layout>
            <c:manualLayout>
              <c:xMode val="edge"/>
              <c:yMode val="edge"/>
              <c:x val="0.384616026669382"/>
              <c:y val="0.8954826963130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1611872"/>
        <c:crosses val="autoZero"/>
        <c:crossBetween val="midCat"/>
      </c:valAx>
      <c:valAx>
        <c:axId val="-2021611872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Inductance (nH)</a:t>
                </a:r>
              </a:p>
            </c:rich>
          </c:tx>
          <c:layout>
            <c:manualLayout>
              <c:xMode val="edge"/>
              <c:yMode val="edge"/>
              <c:x val="0.0273504730076005"/>
              <c:y val="0.3757072511344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1606384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2907289842564"/>
          <c:y val="0.353108318735431"/>
          <c:w val="0.205128547557004"/>
          <c:h val="0.2994358542876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rgbClr val="FFFFFF"/>
    </a:solidFill>
    <a:ln w="6350">
      <a:solidFill>
        <a:srgbClr val="00B0F0"/>
      </a:solidFill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Real part of Z vs frequency</a:t>
            </a:r>
          </a:p>
        </c:rich>
      </c:tx>
      <c:layout>
        <c:manualLayout>
          <c:xMode val="edge"/>
          <c:yMode val="edge"/>
          <c:x val="0.307317561162286"/>
          <c:y val="0.047887389809900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6666986748608"/>
          <c:y val="0.363616404626946"/>
          <c:w val="0.560976500534331"/>
          <c:h val="0.4225357924402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'Aug 24 -QuadTech'!$E$12</c:f>
              <c:strCache>
                <c:ptCount val="1"/>
                <c:pt idx="0">
                  <c:v>Air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xVal>
            <c:numRef>
              <c:f>'Aug 24 -QuadTech'!$O$10:$S$10</c:f>
              <c:numCache>
                <c:formatCode>General</c:formatCode>
                <c:ptCount val="5"/>
                <c:pt idx="0">
                  <c:v>10.0</c:v>
                </c:pt>
                <c:pt idx="1">
                  <c:v>100.0</c:v>
                </c:pt>
                <c:pt idx="2">
                  <c:v>600.0</c:v>
                </c:pt>
                <c:pt idx="3">
                  <c:v>800.0</c:v>
                </c:pt>
                <c:pt idx="4">
                  <c:v>1000.0</c:v>
                </c:pt>
              </c:numCache>
            </c:numRef>
          </c:xVal>
          <c:yVal>
            <c:numRef>
              <c:f>'Aug 24 -QuadTech'!$O$12:$S$12</c:f>
              <c:numCache>
                <c:formatCode>0.0</c:formatCode>
                <c:ptCount val="5"/>
                <c:pt idx="0">
                  <c:v>42.0</c:v>
                </c:pt>
                <c:pt idx="1">
                  <c:v>55.3</c:v>
                </c:pt>
                <c:pt idx="2">
                  <c:v>211.53</c:v>
                </c:pt>
                <c:pt idx="3">
                  <c:v>246.6</c:v>
                </c:pt>
                <c:pt idx="4">
                  <c:v>280.2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'Aug 24 -QuadTech'!$E$13</c:f>
              <c:strCache>
                <c:ptCount val="1"/>
                <c:pt idx="0">
                  <c:v>P14: 9 µm Cu</c:v>
                </c:pt>
              </c:strCache>
            </c:strRef>
          </c:tx>
          <c:spPr>
            <a:ln w="38100">
              <a:solidFill>
                <a:srgbClr val="FFD320"/>
              </a:solidFill>
              <a:prstDash val="solid"/>
            </a:ln>
          </c:spPr>
          <c:marker>
            <c:symbol val="dash"/>
            <c:size val="7"/>
            <c:spPr>
              <a:noFill/>
              <a:ln>
                <a:solidFill>
                  <a:srgbClr val="FFD320"/>
                </a:solidFill>
                <a:prstDash val="solid"/>
              </a:ln>
            </c:spPr>
          </c:marker>
          <c:xVal>
            <c:numRef>
              <c:f>'Aug 24 -QuadTech'!$O$10:$S$10</c:f>
              <c:numCache>
                <c:formatCode>General</c:formatCode>
                <c:ptCount val="5"/>
                <c:pt idx="0">
                  <c:v>10.0</c:v>
                </c:pt>
                <c:pt idx="1">
                  <c:v>100.0</c:v>
                </c:pt>
                <c:pt idx="2">
                  <c:v>600.0</c:v>
                </c:pt>
                <c:pt idx="3">
                  <c:v>800.0</c:v>
                </c:pt>
                <c:pt idx="4">
                  <c:v>1000.0</c:v>
                </c:pt>
              </c:numCache>
            </c:numRef>
          </c:xVal>
          <c:yVal>
            <c:numRef>
              <c:f>'Aug 24 -QuadTech'!$O$13:$S$13</c:f>
              <c:numCache>
                <c:formatCode>0.0</c:formatCode>
                <c:ptCount val="5"/>
                <c:pt idx="0">
                  <c:v>43.1</c:v>
                </c:pt>
                <c:pt idx="1">
                  <c:v>86.3</c:v>
                </c:pt>
                <c:pt idx="2">
                  <c:v>503.3</c:v>
                </c:pt>
                <c:pt idx="3">
                  <c:v>493.0</c:v>
                </c:pt>
                <c:pt idx="4">
                  <c:v>516.0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'Aug 24 -QuadTech'!$E$14</c:f>
              <c:strCache>
                <c:ptCount val="1"/>
                <c:pt idx="0">
                  <c:v>Carbon strip</c:v>
                </c:pt>
              </c:strCache>
            </c:strRef>
          </c:tx>
          <c:spPr>
            <a:ln w="38100">
              <a:solidFill>
                <a:srgbClr val="579D1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579D1C"/>
              </a:solidFill>
              <a:ln>
                <a:solidFill>
                  <a:srgbClr val="579D1C"/>
                </a:solidFill>
                <a:prstDash val="solid"/>
              </a:ln>
            </c:spPr>
          </c:marker>
          <c:xVal>
            <c:numRef>
              <c:f>'Aug 24 -QuadTech'!$O$10:$S$10</c:f>
              <c:numCache>
                <c:formatCode>General</c:formatCode>
                <c:ptCount val="5"/>
                <c:pt idx="0">
                  <c:v>10.0</c:v>
                </c:pt>
                <c:pt idx="1">
                  <c:v>100.0</c:v>
                </c:pt>
                <c:pt idx="2">
                  <c:v>600.0</c:v>
                </c:pt>
                <c:pt idx="3">
                  <c:v>800.0</c:v>
                </c:pt>
                <c:pt idx="4">
                  <c:v>1000.0</c:v>
                </c:pt>
              </c:numCache>
            </c:numRef>
          </c:xVal>
          <c:yVal>
            <c:numRef>
              <c:f>'Aug 24 -QuadTech'!$O$14:$S$14</c:f>
              <c:numCache>
                <c:formatCode>0.0</c:formatCode>
                <c:ptCount val="5"/>
                <c:pt idx="0">
                  <c:v>42.6</c:v>
                </c:pt>
                <c:pt idx="1">
                  <c:v>58.2</c:v>
                </c:pt>
                <c:pt idx="2">
                  <c:v>327.3999999999999</c:v>
                </c:pt>
                <c:pt idx="3">
                  <c:v>413.7</c:v>
                </c:pt>
                <c:pt idx="4">
                  <c:v>537.0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'Aug 24 -QuadTech'!$E$15</c:f>
              <c:strCache>
                <c:ptCount val="1"/>
                <c:pt idx="0">
                  <c:v>P4: Fermilab</c:v>
                </c:pt>
              </c:strCache>
            </c:strRef>
          </c:tx>
          <c:spPr>
            <a:ln w="38100">
              <a:solidFill>
                <a:srgbClr val="7E0021"/>
              </a:solidFill>
              <a:prstDash val="solid"/>
            </a:ln>
          </c:spPr>
          <c:marker>
            <c:symbol val="dot"/>
            <c:size val="7"/>
            <c:spPr>
              <a:noFill/>
              <a:ln>
                <a:solidFill>
                  <a:srgbClr val="7E0021"/>
                </a:solidFill>
                <a:prstDash val="solid"/>
              </a:ln>
            </c:spPr>
          </c:marker>
          <c:xVal>
            <c:numRef>
              <c:f>'Aug 24 -QuadTech'!$O$10:$S$10</c:f>
              <c:numCache>
                <c:formatCode>General</c:formatCode>
                <c:ptCount val="5"/>
                <c:pt idx="0">
                  <c:v>10.0</c:v>
                </c:pt>
                <c:pt idx="1">
                  <c:v>100.0</c:v>
                </c:pt>
                <c:pt idx="2">
                  <c:v>600.0</c:v>
                </c:pt>
                <c:pt idx="3">
                  <c:v>800.0</c:v>
                </c:pt>
                <c:pt idx="4">
                  <c:v>1000.0</c:v>
                </c:pt>
              </c:numCache>
            </c:numRef>
          </c:xVal>
          <c:yVal>
            <c:numRef>
              <c:f>'Aug 24 -QuadTech'!$O$15:$S$15</c:f>
              <c:numCache>
                <c:formatCode>0.0</c:formatCode>
                <c:ptCount val="5"/>
                <c:pt idx="0">
                  <c:v>42.5</c:v>
                </c:pt>
                <c:pt idx="1">
                  <c:v>58.9</c:v>
                </c:pt>
                <c:pt idx="2">
                  <c:v>326.6</c:v>
                </c:pt>
                <c:pt idx="3">
                  <c:v>424.6</c:v>
                </c:pt>
                <c:pt idx="4">
                  <c:v>536.1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'Aug 24 -QuadTech'!$E$16</c:f>
              <c:strCache>
                <c:ptCount val="1"/>
                <c:pt idx="0">
                  <c:v>P7: Pyrolytic</c:v>
                </c:pt>
              </c:strCache>
            </c:strRef>
          </c:tx>
          <c:spPr>
            <a:ln w="38100">
              <a:solidFill>
                <a:srgbClr val="83CAFF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3CAFF"/>
                </a:solidFill>
                <a:prstDash val="solid"/>
              </a:ln>
            </c:spPr>
          </c:marker>
          <c:xVal>
            <c:numRef>
              <c:f>'Aug 24 -QuadTech'!$O$10:$S$10</c:f>
              <c:numCache>
                <c:formatCode>General</c:formatCode>
                <c:ptCount val="5"/>
                <c:pt idx="0">
                  <c:v>10.0</c:v>
                </c:pt>
                <c:pt idx="1">
                  <c:v>100.0</c:v>
                </c:pt>
                <c:pt idx="2">
                  <c:v>600.0</c:v>
                </c:pt>
                <c:pt idx="3">
                  <c:v>800.0</c:v>
                </c:pt>
                <c:pt idx="4">
                  <c:v>1000.0</c:v>
                </c:pt>
              </c:numCache>
            </c:numRef>
          </c:xVal>
          <c:yVal>
            <c:numRef>
              <c:f>'Aug 24 -QuadTech'!$O$16:$S$16</c:f>
              <c:numCache>
                <c:formatCode>0.0</c:formatCode>
                <c:ptCount val="5"/>
                <c:pt idx="0">
                  <c:v>42.6</c:v>
                </c:pt>
                <c:pt idx="1">
                  <c:v>59.4</c:v>
                </c:pt>
                <c:pt idx="2">
                  <c:v>328.1</c:v>
                </c:pt>
                <c:pt idx="3">
                  <c:v>429.1</c:v>
                </c:pt>
                <c:pt idx="4">
                  <c:v>531.3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9203648"/>
        <c:axId val="-2019198160"/>
      </c:scatterChart>
      <c:valAx>
        <c:axId val="-201920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Kiloherz</a:t>
                </a:r>
              </a:p>
            </c:rich>
          </c:tx>
          <c:layout>
            <c:manualLayout>
              <c:xMode val="edge"/>
              <c:yMode val="edge"/>
              <c:x val="0.395122578637225"/>
              <c:y val="0.8647899218611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19198160"/>
        <c:crosses val="autoZero"/>
        <c:crossBetween val="midCat"/>
      </c:valAx>
      <c:valAx>
        <c:axId val="-2019198160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milliOhms</a:t>
                </a:r>
              </a:p>
            </c:rich>
          </c:tx>
          <c:layout>
            <c:manualLayout>
              <c:xMode val="edge"/>
              <c:yMode val="edge"/>
              <c:x val="0.0471545464217264"/>
              <c:y val="0.48169080338193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19203648"/>
        <c:crosses val="autoZero"/>
        <c:crossBetween val="midCat"/>
      </c:valAx>
      <c:spPr>
        <a:noFill/>
        <a:ln w="3175">
          <a:solidFill>
            <a:schemeClr val="accent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3497194958706"/>
          <c:y val="0.416901981874425"/>
          <c:w val="0.19512226105542"/>
          <c:h val="0.2985919599911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rgbClr val="FFFFFF"/>
    </a:solidFill>
    <a:ln w="6350">
      <a:solidFill>
        <a:srgbClr val="00B0F0"/>
      </a:solidFill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DC-DC input current (no load)</a:t>
            </a:r>
          </a:p>
        </c:rich>
      </c:tx>
      <c:layout>
        <c:manualLayout>
          <c:xMode val="edge"/>
          <c:yMode val="edge"/>
          <c:x val="0.307032847201342"/>
          <c:y val="0.026315806380940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651918829665"/>
          <c:y val="0.113157967438044"/>
          <c:w val="0.602058823283079"/>
          <c:h val="0.797368933342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'Aug 21 -Current'!$B$31</c:f>
              <c:strCache>
                <c:ptCount val="1"/>
                <c:pt idx="0">
                  <c:v>Air</c:v>
                </c:pt>
              </c:strCache>
            </c:strRef>
          </c:tx>
          <c:spPr>
            <a:ln w="38100">
              <a:solidFill>
                <a:srgbClr val="00458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xVal>
            <c:numRef>
              <c:f>'Aug 21 -Current'!$C$30:$J$30</c:f>
              <c:numCache>
                <c:formatCode>General</c:formatCode>
                <c:ptCount val="8"/>
                <c:pt idx="0">
                  <c:v>0.0</c:v>
                </c:pt>
                <c:pt idx="1">
                  <c:v>6.0</c:v>
                </c:pt>
                <c:pt idx="2">
                  <c:v>12.0</c:v>
                </c:pt>
                <c:pt idx="3">
                  <c:v>18.0</c:v>
                </c:pt>
                <c:pt idx="4">
                  <c:v>24.0</c:v>
                </c:pt>
                <c:pt idx="5">
                  <c:v>30.0</c:v>
                </c:pt>
                <c:pt idx="6">
                  <c:v>62.0</c:v>
                </c:pt>
                <c:pt idx="7">
                  <c:v>128.0</c:v>
                </c:pt>
              </c:numCache>
            </c:numRef>
          </c:xVal>
          <c:yVal>
            <c:numRef>
              <c:f>'Aug 21 -Current'!$C$31:$J$31</c:f>
              <c:numCache>
                <c:formatCode>0.000</c:formatCode>
                <c:ptCount val="8"/>
                <c:pt idx="0">
                  <c:v>0.649999999999999</c:v>
                </c:pt>
                <c:pt idx="1">
                  <c:v>0.649999999999999</c:v>
                </c:pt>
                <c:pt idx="2">
                  <c:v>0.649999999999999</c:v>
                </c:pt>
                <c:pt idx="3">
                  <c:v>0.649999999999999</c:v>
                </c:pt>
                <c:pt idx="4">
                  <c:v>0.649999999999999</c:v>
                </c:pt>
                <c:pt idx="5">
                  <c:v>0.649999999999999</c:v>
                </c:pt>
                <c:pt idx="6">
                  <c:v>0.649999999999999</c:v>
                </c:pt>
                <c:pt idx="7">
                  <c:v>0.649999999999999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'Aug 21 -Current'!$B$32</c:f>
              <c:strCache>
                <c:ptCount val="1"/>
                <c:pt idx="0">
                  <c:v>Carbon strip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xVal>
            <c:numRef>
              <c:f>'Aug 21 -Current'!$C$30:$J$30</c:f>
              <c:numCache>
                <c:formatCode>General</c:formatCode>
                <c:ptCount val="8"/>
                <c:pt idx="0">
                  <c:v>0.0</c:v>
                </c:pt>
                <c:pt idx="1">
                  <c:v>6.0</c:v>
                </c:pt>
                <c:pt idx="2">
                  <c:v>12.0</c:v>
                </c:pt>
                <c:pt idx="3">
                  <c:v>18.0</c:v>
                </c:pt>
                <c:pt idx="4">
                  <c:v>24.0</c:v>
                </c:pt>
                <c:pt idx="5">
                  <c:v>30.0</c:v>
                </c:pt>
                <c:pt idx="6">
                  <c:v>62.0</c:v>
                </c:pt>
                <c:pt idx="7">
                  <c:v>128.0</c:v>
                </c:pt>
              </c:numCache>
            </c:numRef>
          </c:xVal>
          <c:yVal>
            <c:numRef>
              <c:f>'Aug 21 -Current'!$C$32:$J$32</c:f>
              <c:numCache>
                <c:formatCode>0.000</c:formatCode>
                <c:ptCount val="8"/>
                <c:pt idx="0">
                  <c:v>7.009999999999998</c:v>
                </c:pt>
                <c:pt idx="1">
                  <c:v>5.719999999999999</c:v>
                </c:pt>
                <c:pt idx="2">
                  <c:v>4.75</c:v>
                </c:pt>
                <c:pt idx="3">
                  <c:v>4.119999999999997</c:v>
                </c:pt>
                <c:pt idx="4">
                  <c:v>3.490000000000002</c:v>
                </c:pt>
                <c:pt idx="5">
                  <c:v>2.960000000000001</c:v>
                </c:pt>
                <c:pt idx="6">
                  <c:v>2.29</c:v>
                </c:pt>
                <c:pt idx="7">
                  <c:v>1.039999999999999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'Aug 21 -Current'!$B$33</c:f>
              <c:strCache>
                <c:ptCount val="1"/>
                <c:pt idx="0">
                  <c:v>P4: Fermilab</c:v>
                </c:pt>
              </c:strCache>
            </c:strRef>
          </c:tx>
          <c:spPr>
            <a:ln w="38100">
              <a:solidFill>
                <a:srgbClr val="FFD320"/>
              </a:solidFill>
              <a:prstDash val="solid"/>
            </a:ln>
          </c:spPr>
          <c:marker>
            <c:symbol val="dash"/>
            <c:size val="7"/>
            <c:spPr>
              <a:noFill/>
              <a:ln>
                <a:solidFill>
                  <a:srgbClr val="FFD320"/>
                </a:solidFill>
                <a:prstDash val="solid"/>
              </a:ln>
            </c:spPr>
          </c:marker>
          <c:xVal>
            <c:numRef>
              <c:f>'Aug 21 -Current'!$C$30:$J$30</c:f>
              <c:numCache>
                <c:formatCode>General</c:formatCode>
                <c:ptCount val="8"/>
                <c:pt idx="0">
                  <c:v>0.0</c:v>
                </c:pt>
                <c:pt idx="1">
                  <c:v>6.0</c:v>
                </c:pt>
                <c:pt idx="2">
                  <c:v>12.0</c:v>
                </c:pt>
                <c:pt idx="3">
                  <c:v>18.0</c:v>
                </c:pt>
                <c:pt idx="4">
                  <c:v>24.0</c:v>
                </c:pt>
                <c:pt idx="5">
                  <c:v>30.0</c:v>
                </c:pt>
                <c:pt idx="6">
                  <c:v>62.0</c:v>
                </c:pt>
                <c:pt idx="7">
                  <c:v>128.0</c:v>
                </c:pt>
              </c:numCache>
            </c:numRef>
          </c:xVal>
          <c:yVal>
            <c:numRef>
              <c:f>'Aug 21 -Current'!$C$33:$J$33</c:f>
              <c:numCache>
                <c:formatCode>0.000</c:formatCode>
                <c:ptCount val="8"/>
                <c:pt idx="0">
                  <c:v>7.159999999999997</c:v>
                </c:pt>
                <c:pt idx="1">
                  <c:v>6.079999999999998</c:v>
                </c:pt>
                <c:pt idx="2">
                  <c:v>5.109999999999999</c:v>
                </c:pt>
                <c:pt idx="3">
                  <c:v>4.159999999999997</c:v>
                </c:pt>
                <c:pt idx="4">
                  <c:v>3.549999999999997</c:v>
                </c:pt>
                <c:pt idx="5">
                  <c:v>2.509999999999998</c:v>
                </c:pt>
                <c:pt idx="6">
                  <c:v>2.32</c:v>
                </c:pt>
                <c:pt idx="7">
                  <c:v>1.260000000000002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'Aug 21 -Current'!$B$34</c:f>
              <c:strCache>
                <c:ptCount val="1"/>
                <c:pt idx="0">
                  <c:v>P7: Pyrolytic</c:v>
                </c:pt>
              </c:strCache>
            </c:strRef>
          </c:tx>
          <c:spPr>
            <a:ln w="38100">
              <a:solidFill>
                <a:srgbClr val="579D1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579D1C"/>
              </a:solidFill>
              <a:ln>
                <a:solidFill>
                  <a:srgbClr val="579D1C"/>
                </a:solidFill>
                <a:prstDash val="solid"/>
              </a:ln>
            </c:spPr>
          </c:marker>
          <c:xVal>
            <c:numRef>
              <c:f>'Aug 21 -Current'!$C$30:$J$30</c:f>
              <c:numCache>
                <c:formatCode>General</c:formatCode>
                <c:ptCount val="8"/>
                <c:pt idx="0">
                  <c:v>0.0</c:v>
                </c:pt>
                <c:pt idx="1">
                  <c:v>6.0</c:v>
                </c:pt>
                <c:pt idx="2">
                  <c:v>12.0</c:v>
                </c:pt>
                <c:pt idx="3">
                  <c:v>18.0</c:v>
                </c:pt>
                <c:pt idx="4">
                  <c:v>24.0</c:v>
                </c:pt>
                <c:pt idx="5">
                  <c:v>30.0</c:v>
                </c:pt>
                <c:pt idx="6">
                  <c:v>62.0</c:v>
                </c:pt>
                <c:pt idx="7">
                  <c:v>128.0</c:v>
                </c:pt>
              </c:numCache>
            </c:numRef>
          </c:xVal>
          <c:yVal>
            <c:numRef>
              <c:f>'Aug 21 -Current'!$C$34:$J$34</c:f>
              <c:numCache>
                <c:formatCode>0.000</c:formatCode>
                <c:ptCount val="8"/>
                <c:pt idx="0">
                  <c:v>7.810000000000001</c:v>
                </c:pt>
                <c:pt idx="1">
                  <c:v>6.25</c:v>
                </c:pt>
                <c:pt idx="2">
                  <c:v>4.460000000000001</c:v>
                </c:pt>
                <c:pt idx="3">
                  <c:v>3.700000000000003</c:v>
                </c:pt>
                <c:pt idx="4">
                  <c:v>3.579999999999998</c:v>
                </c:pt>
                <c:pt idx="5">
                  <c:v>2.93</c:v>
                </c:pt>
                <c:pt idx="6">
                  <c:v>1.699999999999999</c:v>
                </c:pt>
                <c:pt idx="7">
                  <c:v>1.019999999999999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'Aug 21 -Current'!$B$35</c:f>
              <c:strCache>
                <c:ptCount val="1"/>
                <c:pt idx="0">
                  <c:v>P14: 9 µm Cu</c:v>
                </c:pt>
              </c:strCache>
            </c:strRef>
          </c:tx>
          <c:spPr>
            <a:ln w="38100">
              <a:solidFill>
                <a:srgbClr val="7E0021"/>
              </a:solidFill>
              <a:prstDash val="solid"/>
            </a:ln>
          </c:spPr>
          <c:marker>
            <c:symbol val="dot"/>
            <c:size val="7"/>
            <c:spPr>
              <a:noFill/>
              <a:ln>
                <a:solidFill>
                  <a:srgbClr val="7E0021"/>
                </a:solidFill>
                <a:prstDash val="solid"/>
              </a:ln>
            </c:spPr>
          </c:marker>
          <c:xVal>
            <c:numRef>
              <c:f>'Aug 21 -Current'!$C$30:$J$30</c:f>
              <c:numCache>
                <c:formatCode>General</c:formatCode>
                <c:ptCount val="8"/>
                <c:pt idx="0">
                  <c:v>0.0</c:v>
                </c:pt>
                <c:pt idx="1">
                  <c:v>6.0</c:v>
                </c:pt>
                <c:pt idx="2">
                  <c:v>12.0</c:v>
                </c:pt>
                <c:pt idx="3">
                  <c:v>18.0</c:v>
                </c:pt>
                <c:pt idx="4">
                  <c:v>24.0</c:v>
                </c:pt>
                <c:pt idx="5">
                  <c:v>30.0</c:v>
                </c:pt>
                <c:pt idx="6">
                  <c:v>62.0</c:v>
                </c:pt>
                <c:pt idx="7">
                  <c:v>128.0</c:v>
                </c:pt>
              </c:numCache>
            </c:numRef>
          </c:xVal>
          <c:yVal>
            <c:numRef>
              <c:f>'Aug 21 -Current'!$C$35:$J$35</c:f>
              <c:numCache>
                <c:formatCode>0.000</c:formatCode>
                <c:ptCount val="8"/>
                <c:pt idx="0">
                  <c:v>7.859999999999998</c:v>
                </c:pt>
                <c:pt idx="1">
                  <c:v>4.119999999999997</c:v>
                </c:pt>
                <c:pt idx="2">
                  <c:v>3.0</c:v>
                </c:pt>
                <c:pt idx="3">
                  <c:v>2.409999999999997</c:v>
                </c:pt>
                <c:pt idx="4">
                  <c:v>2.0</c:v>
                </c:pt>
                <c:pt idx="5">
                  <c:v>1.719999999999999</c:v>
                </c:pt>
                <c:pt idx="6">
                  <c:v>1.039999999999999</c:v>
                </c:pt>
                <c:pt idx="7">
                  <c:v>0.780000000000001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'Aug 21 -Current'!$B$36</c:f>
              <c:strCache>
                <c:ptCount val="1"/>
                <c:pt idx="0">
                  <c:v>H/5/H</c:v>
                </c:pt>
              </c:strCache>
            </c:strRef>
          </c:tx>
          <c:spPr>
            <a:ln w="38100">
              <a:solidFill>
                <a:srgbClr val="83CAFF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3CAFF"/>
                </a:solidFill>
                <a:prstDash val="solid"/>
              </a:ln>
            </c:spPr>
          </c:marker>
          <c:xVal>
            <c:numRef>
              <c:f>'Aug 21 -Current'!$C$30:$J$30</c:f>
              <c:numCache>
                <c:formatCode>General</c:formatCode>
                <c:ptCount val="8"/>
                <c:pt idx="0">
                  <c:v>0.0</c:v>
                </c:pt>
                <c:pt idx="1">
                  <c:v>6.0</c:v>
                </c:pt>
                <c:pt idx="2">
                  <c:v>12.0</c:v>
                </c:pt>
                <c:pt idx="3">
                  <c:v>18.0</c:v>
                </c:pt>
                <c:pt idx="4">
                  <c:v>24.0</c:v>
                </c:pt>
                <c:pt idx="5">
                  <c:v>30.0</c:v>
                </c:pt>
                <c:pt idx="6">
                  <c:v>62.0</c:v>
                </c:pt>
                <c:pt idx="7">
                  <c:v>128.0</c:v>
                </c:pt>
              </c:numCache>
            </c:numRef>
          </c:xVal>
          <c:yVal>
            <c:numRef>
              <c:f>'Aug 21 -Current'!$C$36:$J$36</c:f>
              <c:numCache>
                <c:formatCode>0.000</c:formatCode>
                <c:ptCount val="8"/>
                <c:pt idx="0">
                  <c:v>3.439999999999998</c:v>
                </c:pt>
                <c:pt idx="1">
                  <c:v>2.619999999999997</c:v>
                </c:pt>
                <c:pt idx="2">
                  <c:v>2.259999999999998</c:v>
                </c:pt>
                <c:pt idx="3">
                  <c:v>1.780000000000001</c:v>
                </c:pt>
                <c:pt idx="4">
                  <c:v>1.579999999999998</c:v>
                </c:pt>
                <c:pt idx="5">
                  <c:v>1.32</c:v>
                </c:pt>
                <c:pt idx="6">
                  <c:v>0.899999999999999</c:v>
                </c:pt>
                <c:pt idx="7">
                  <c:v>0.719999999999999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6165888"/>
        <c:axId val="-2026160400"/>
      </c:scatterChart>
      <c:valAx>
        <c:axId val="-202616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Distance from coil (mils)</a:t>
                </a:r>
              </a:p>
            </c:rich>
          </c:tx>
          <c:layout>
            <c:manualLayout>
              <c:xMode val="edge"/>
              <c:yMode val="edge"/>
              <c:x val="0.322470252926549"/>
              <c:y val="0.9513164006710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6160400"/>
        <c:crosses val="autoZero"/>
        <c:crossBetween val="midCat"/>
      </c:valAx>
      <c:valAx>
        <c:axId val="-2026160400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Current (mA) -30</a:t>
                </a:r>
              </a:p>
            </c:rich>
          </c:tx>
          <c:layout>
            <c:manualLayout>
              <c:xMode val="edge"/>
              <c:yMode val="edge"/>
              <c:x val="0.0274442768448127"/>
              <c:y val="0.450000289114084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6165888"/>
        <c:crosses val="autoZero"/>
        <c:crossBetween val="midCat"/>
      </c:valAx>
      <c:spPr>
        <a:noFill/>
        <a:ln w="3175">
          <a:solidFill>
            <a:srgbClr val="00B0F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2161890077162"/>
          <c:y val="0.428947644009331"/>
          <c:w val="0.205832076336095"/>
          <c:h val="0.16710537051897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2E572-8D52-4B2C-B957-C81DBDA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7D89-BAC5-4F45-85B8-5EE7E821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9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1BFE4302-D076-4A3B-A042-446F34937987}" type="datetimeFigureOut">
              <a:rPr lang="en-US" smtClean="0"/>
              <a:t>9/29/15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7BDCDA5F-433C-4A20-AEE3-C20478AA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976179" y="8839691"/>
            <a:ext cx="3042177" cy="4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3" tIns="46646" rIns="93293" bIns="46646" anchor="b"/>
          <a:lstStyle/>
          <a:p>
            <a:pPr algn="r"/>
            <a:fld id="{F51D4C01-C107-4C58-B313-9F5480CC95FE}" type="slidenum">
              <a:rPr lang="en-GB" sz="1200">
                <a:solidFill>
                  <a:prstClr val="black"/>
                </a:solidFill>
                <a:latin typeface="Calibri" pitchFamily="34" charset="0"/>
              </a:rPr>
              <a:pPr algn="r"/>
              <a:t>5</a:t>
            </a:fld>
            <a:endParaRPr lang="en-GB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3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DA5F-433C-4A20-AEE3-C20478AAF5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6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H:</a:t>
            </a:r>
            <a:r>
              <a:rPr lang="en-US" baseline="0" dirty="0" smtClean="0"/>
              <a:t> probe mapping close to the shield inhomogeneity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DA5F-433C-4A20-AEE3-C20478AAF5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4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DA5F-433C-4A20-AEE3-C20478AAF5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0D0-158D-41E6-9F42-51590FC8FFE9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4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6D58-3D9B-42E0-82F9-F2595FC3DC02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3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CB2-0F03-4C03-A188-E3B1297C9EEB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C56A-70C5-4484-8386-30B0C6EED063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5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993-6946-4018-A27E-6BA6ACAFAFEB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0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5FB4-6FA7-44AE-9AA3-F038E2EB7B07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7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9E0E-61EC-4DA7-B70D-3891494393E3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7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59DB-264C-4DD0-B667-8F3CAB556186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9AF-CAA2-46C5-9F55-24AEEE8CA04D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9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D370-351C-418C-81B5-9F42A4B65E8E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4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E4C7-1ACF-40EF-8135-D89BC0C9A8A5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5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63EF0-5A63-493E-8560-913EAFE1708E}" type="datetime1">
              <a:rPr lang="en-US" smtClean="0"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8241-5F5B-4310-8014-82CF8FB48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7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wmf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864552" y="788988"/>
            <a:ext cx="5379999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rgbClr val="FF3300"/>
                </a:solidFill>
                <a:latin typeface="Comic Sans MS" pitchFamily="66" charset="0"/>
              </a:rPr>
              <a:t>Tracker Powering Points</a:t>
            </a:r>
            <a:endParaRPr lang="en-US" altLang="en-US" sz="36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008903" y="2971800"/>
            <a:ext cx="49087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/>
              <a:t>Satish </a:t>
            </a:r>
            <a:r>
              <a:rPr lang="en-US" altLang="en-US" sz="2400" dirty="0"/>
              <a:t>Dhawan, </a:t>
            </a:r>
            <a:r>
              <a:rPr lang="en-US" altLang="en-US" sz="2400" dirty="0" smtClean="0"/>
              <a:t>Yale University</a:t>
            </a:r>
          </a:p>
          <a:p>
            <a:pPr algn="ctr" eaLnBrk="1" hangingPunct="1"/>
            <a:r>
              <a:rPr lang="en-US" altLang="en-US" sz="2400" dirty="0" smtClean="0"/>
              <a:t>Richard Sumner , CMCAMAC LLC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4799" y="6300490"/>
            <a:ext cx="6939751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dirty="0" smtClean="0"/>
              <a:t>ATLAS ITK </a:t>
            </a:r>
            <a:r>
              <a:rPr lang="en-US" altLang="en-US" sz="1400" dirty="0"/>
              <a:t>week </a:t>
            </a:r>
            <a:r>
              <a:rPr lang="en-US" altLang="en-US" sz="1400" dirty="0" smtClean="0"/>
              <a:t>September 14-18</a:t>
            </a:r>
            <a:r>
              <a:rPr lang="en-US" altLang="en-US" sz="1400" dirty="0"/>
              <a:t>, </a:t>
            </a:r>
            <a:r>
              <a:rPr lang="en-US" altLang="en-US" sz="1400" smtClean="0"/>
              <a:t>2015  @ </a:t>
            </a:r>
            <a:r>
              <a:rPr lang="en-US" altLang="en-US" sz="1400" dirty="0" smtClean="0"/>
              <a:t>CERN, Geneva, Switzerland.</a:t>
            </a:r>
            <a:endParaRPr lang="en-US" altLang="en-US" sz="1400" dirty="0"/>
          </a:p>
        </p:txBody>
      </p:sp>
      <p:pic>
        <p:nvPicPr>
          <p:cNvPr id="2053" name="Picture 6" descr="Yal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t="25882" r="15454" b="23529"/>
          <a:stretch>
            <a:fillRect/>
          </a:stretch>
        </p:blipFill>
        <p:spPr bwMode="auto">
          <a:xfrm>
            <a:off x="304800" y="4038600"/>
            <a:ext cx="16811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29900F-4A56-4031-8215-08C8E329D2D2}" type="slidenum">
              <a:rPr lang="en-US" altLang="en-US" smtClean="0"/>
              <a:pPr eaLnBrk="1" hangingPunct="1"/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 descr="D:\CAMERA Cumulative\Camera 2015\Silicon Strip Power\IMG_00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6" t="21167" r="33996" b="47832"/>
          <a:stretch/>
        </p:blipFill>
        <p:spPr bwMode="auto">
          <a:xfrm>
            <a:off x="1499135" y="381000"/>
            <a:ext cx="429768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7765" y="685800"/>
            <a:ext cx="2948884" cy="5539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Yale RLS 1</a:t>
            </a:r>
          </a:p>
          <a:p>
            <a:r>
              <a:rPr lang="en-US" sz="1200" dirty="0" smtClean="0"/>
              <a:t>Using Bigger components for hand soldering</a:t>
            </a:r>
            <a:endParaRPr lang="en-US" sz="1200" dirty="0"/>
          </a:p>
        </p:txBody>
      </p:sp>
      <p:pic>
        <p:nvPicPr>
          <p:cNvPr id="2051" name="Picture 3" descr="D:\CAMERA Cumulative\Camera 2015\Silicon Strip Power\Power Board\IMG_00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6" b="23443"/>
          <a:stretch/>
        </p:blipFill>
        <p:spPr bwMode="auto">
          <a:xfrm>
            <a:off x="533400" y="4251960"/>
            <a:ext cx="6095875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5949587"/>
            <a:ext cx="3559949" cy="5539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ABC130 </a:t>
            </a:r>
            <a:r>
              <a:rPr lang="en-US" dirty="0" err="1" smtClean="0"/>
              <a:t>Pwr</a:t>
            </a:r>
            <a:r>
              <a:rPr lang="en-US" dirty="0" smtClean="0"/>
              <a:t> </a:t>
            </a:r>
            <a:r>
              <a:rPr lang="en-US" dirty="0" err="1" smtClean="0"/>
              <a:t>Bd</a:t>
            </a:r>
            <a:r>
              <a:rPr lang="en-US" dirty="0" smtClean="0"/>
              <a:t> Plus MUX Liverpool</a:t>
            </a:r>
          </a:p>
          <a:p>
            <a:r>
              <a:rPr lang="en-US" sz="1200" dirty="0" smtClean="0"/>
              <a:t>Using smallest components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96815" y="1662060"/>
            <a:ext cx="2792334" cy="209288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Wurth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Elektronik</a:t>
            </a:r>
            <a:endParaRPr lang="en-US" sz="2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US" sz="1600" dirty="0" smtClean="0"/>
              <a:t>     Custom Wound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3 turns x 3 layers = 9 turns</a:t>
            </a:r>
          </a:p>
          <a:p>
            <a:r>
              <a:rPr lang="en-US" sz="1600" dirty="0" smtClean="0"/>
              <a:t>    Produced  </a:t>
            </a:r>
            <a:r>
              <a:rPr lang="en-US" sz="1600" dirty="0"/>
              <a:t>&gt; 100 pieces</a:t>
            </a:r>
          </a:p>
          <a:p>
            <a:endParaRPr lang="en-US" sz="1600" dirty="0" smtClean="0"/>
          </a:p>
          <a:p>
            <a:r>
              <a:rPr lang="en-US" sz="1600" dirty="0" smtClean="0"/>
              <a:t>    Inductor </a:t>
            </a:r>
            <a:r>
              <a:rPr lang="en-US" sz="1600" dirty="0"/>
              <a:t>/ </a:t>
            </a:r>
            <a:r>
              <a:rPr lang="en-US" sz="1600" dirty="0" smtClean="0"/>
              <a:t>coil</a:t>
            </a:r>
          </a:p>
          <a:p>
            <a:r>
              <a:rPr lang="en-US" sz="1600" dirty="0" smtClean="0"/>
              <a:t>   740 </a:t>
            </a:r>
            <a:r>
              <a:rPr lang="en-US" sz="1600" dirty="0" err="1"/>
              <a:t>nH</a:t>
            </a:r>
            <a:r>
              <a:rPr lang="en-US" sz="1600" dirty="0"/>
              <a:t> / 38.5 </a:t>
            </a:r>
            <a:r>
              <a:rPr lang="en-US" sz="1600" dirty="0" smtClean="0"/>
              <a:t>m</a:t>
            </a:r>
            <a:r>
              <a:rPr lang="el-GR" sz="1600" dirty="0"/>
              <a:t>Ω</a:t>
            </a:r>
            <a:endParaRPr lang="en-US" sz="1600" dirty="0" smtClean="0"/>
          </a:p>
          <a:p>
            <a:r>
              <a:rPr lang="en-US" sz="1000" dirty="0" smtClean="0"/>
              <a:t> 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533400" y="3228737"/>
            <a:ext cx="5105400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  Squeezed Oval shape for 130 nm Stave design </a:t>
            </a:r>
          </a:p>
        </p:txBody>
      </p:sp>
    </p:spTree>
    <p:extLst>
      <p:ext uri="{BB962C8B-B14F-4D97-AF65-F5344CB8AC3E}">
        <p14:creationId xmlns:p14="http://schemas.microsoft.com/office/powerpoint/2010/main" val="194431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5149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_Companies\_Eddy Currents\theory-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295400"/>
            <a:ext cx="350356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6705600" y="3695700"/>
            <a:ext cx="227780" cy="2286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4165601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Field Leakage ???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Close to the Cu Surface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209800" y="3970867"/>
            <a:ext cx="227780" cy="2286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257800" y="3945467"/>
            <a:ext cx="3200400" cy="9821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6020" y="196334"/>
            <a:ext cx="23791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Eddy Current Shield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327261"/>
            <a:ext cx="12954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WWW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6020" y="6093754"/>
            <a:ext cx="558218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Shield </a:t>
            </a:r>
            <a:r>
              <a:rPr lang="en-US" sz="2000" dirty="0" err="1" smtClean="0">
                <a:solidFill>
                  <a:srgbClr val="FF0000"/>
                </a:solidFill>
              </a:rPr>
              <a:t>Thiness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≈ Conductivity of Shield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Power Loss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≈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Resistivity of Shield Material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32"/>
          <p:cNvSpPr>
            <a:spLocks noChangeArrowheads="1"/>
          </p:cNvSpPr>
          <p:nvPr/>
        </p:nvSpPr>
        <p:spPr bwMode="auto">
          <a:xfrm>
            <a:off x="5791200" y="4800600"/>
            <a:ext cx="2968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>
                <a:solidFill>
                  <a:srgbClr val="00CC00"/>
                </a:solidFill>
              </a:rPr>
              <a:t>Far side Shield H3H</a:t>
            </a:r>
            <a:r>
              <a:rPr lang="en-US" altLang="en-US" sz="1000" dirty="0">
                <a:solidFill>
                  <a:srgbClr val="000000"/>
                </a:solidFill>
              </a:rPr>
              <a:t>:  Half Oz/ 3 mil thick/ Half Oz</a:t>
            </a:r>
          </a:p>
        </p:txBody>
      </p:sp>
      <p:sp>
        <p:nvSpPr>
          <p:cNvPr id="2081" name="Rectangle 32"/>
          <p:cNvSpPr>
            <a:spLocks noChangeArrowheads="1"/>
          </p:cNvSpPr>
          <p:nvPr/>
        </p:nvSpPr>
        <p:spPr bwMode="auto">
          <a:xfrm>
            <a:off x="5867400" y="5105400"/>
            <a:ext cx="21653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>
                <a:solidFill>
                  <a:srgbClr val="FF0000"/>
                </a:solidFill>
              </a:rPr>
              <a:t>4 Types of Near Side Shield</a:t>
            </a:r>
          </a:p>
          <a:p>
            <a:pPr>
              <a:buFontTx/>
              <a:buAutoNum type="arabicPeriod"/>
            </a:pPr>
            <a:r>
              <a:rPr lang="en-US" altLang="en-US" sz="1000" dirty="0">
                <a:solidFill>
                  <a:srgbClr val="000000"/>
                </a:solidFill>
              </a:rPr>
              <a:t>Half Oz/ 3 mil thick/ Half Oz</a:t>
            </a:r>
          </a:p>
          <a:p>
            <a:pPr>
              <a:buFontTx/>
              <a:buAutoNum type="arabicPeriod"/>
            </a:pPr>
            <a:r>
              <a:rPr lang="en-US" altLang="en-US" sz="1000" dirty="0">
                <a:solidFill>
                  <a:srgbClr val="000000"/>
                </a:solidFill>
              </a:rPr>
              <a:t>One Oz/ 3 mil thick/ One Oz</a:t>
            </a:r>
          </a:p>
          <a:p>
            <a:pPr>
              <a:buFontTx/>
              <a:buAutoNum type="arabicPeriod"/>
            </a:pPr>
            <a:r>
              <a:rPr lang="en-US" altLang="en-US" sz="1000" dirty="0">
                <a:solidFill>
                  <a:srgbClr val="000000"/>
                </a:solidFill>
              </a:rPr>
              <a:t>One Oz/ 5 mil Thick/ Zero Oz</a:t>
            </a:r>
          </a:p>
          <a:p>
            <a:pPr>
              <a:buFontTx/>
              <a:buAutoNum type="arabicPeriod"/>
            </a:pPr>
            <a:r>
              <a:rPr lang="en-US" altLang="en-US" sz="1000" dirty="0">
                <a:solidFill>
                  <a:srgbClr val="000000"/>
                </a:solidFill>
              </a:rPr>
              <a:t>One Oz/ 10μm/ One Oz </a:t>
            </a:r>
          </a:p>
        </p:txBody>
      </p:sp>
      <p:grpSp>
        <p:nvGrpSpPr>
          <p:cNvPr id="2170" name="Group 122"/>
          <p:cNvGrpSpPr>
            <a:grpSpLocks/>
          </p:cNvGrpSpPr>
          <p:nvPr/>
        </p:nvGrpSpPr>
        <p:grpSpPr bwMode="auto">
          <a:xfrm>
            <a:off x="304800" y="3886200"/>
            <a:ext cx="4589463" cy="2733675"/>
            <a:chOff x="192" y="2448"/>
            <a:chExt cx="2891" cy="172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4" y="3600"/>
              <a:ext cx="1920" cy="96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054" name="TextBox 7"/>
            <p:cNvSpPr txBox="1">
              <a:spLocks noChangeArrowheads="1"/>
            </p:cNvSpPr>
            <p:nvPr/>
          </p:nvSpPr>
          <p:spPr bwMode="auto">
            <a:xfrm>
              <a:off x="1840" y="3552"/>
              <a:ext cx="9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400" dirty="0"/>
                <a:t>Translation Stage</a:t>
              </a:r>
            </a:p>
          </p:txBody>
        </p: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928" y="3456"/>
              <a:ext cx="206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1" name="TextBox 44"/>
            <p:cNvSpPr txBox="1">
              <a:spLocks noChangeArrowheads="1"/>
            </p:cNvSpPr>
            <p:nvPr/>
          </p:nvSpPr>
          <p:spPr bwMode="auto">
            <a:xfrm>
              <a:off x="2656" y="3308"/>
              <a:ext cx="42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/>
                <a:t>Shaft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7" y="3288"/>
              <a:ext cx="28" cy="3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9" y="3101"/>
              <a:ext cx="28" cy="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52" name="TextBox 5"/>
            <p:cNvSpPr txBox="1">
              <a:spLocks noChangeArrowheads="1"/>
            </p:cNvSpPr>
            <p:nvPr/>
          </p:nvSpPr>
          <p:spPr bwMode="auto">
            <a:xfrm>
              <a:off x="466" y="2914"/>
              <a:ext cx="6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chemeClr val="accent1"/>
                  </a:solidFill>
                </a:rPr>
                <a:t>Coil under Test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64" y="3334"/>
              <a:ext cx="27" cy="24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57" name="TextBox 10"/>
            <p:cNvSpPr txBox="1">
              <a:spLocks noChangeArrowheads="1"/>
            </p:cNvSpPr>
            <p:nvPr/>
          </p:nvSpPr>
          <p:spPr bwMode="auto">
            <a:xfrm>
              <a:off x="352" y="3360"/>
              <a:ext cx="6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/>
                <a:t>Center of Coil</a:t>
              </a:r>
            </a:p>
          </p:txBody>
        </p:sp>
        <p:sp>
          <p:nvSpPr>
            <p:cNvPr id="2058" name="TextBox 12"/>
            <p:cNvSpPr txBox="1">
              <a:spLocks noChangeArrowheads="1"/>
            </p:cNvSpPr>
            <p:nvPr/>
          </p:nvSpPr>
          <p:spPr bwMode="auto">
            <a:xfrm>
              <a:off x="878" y="2448"/>
              <a:ext cx="14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/>
                <a:t>Probe2 100A Beehive 0.40 inch loop</a:t>
              </a:r>
            </a:p>
          </p:txBody>
        </p:sp>
        <p:sp>
          <p:nvSpPr>
            <p:cNvPr id="2059" name="TextBox 14"/>
            <p:cNvSpPr txBox="1">
              <a:spLocks noChangeArrowheads="1"/>
            </p:cNvSpPr>
            <p:nvPr/>
          </p:nvSpPr>
          <p:spPr bwMode="auto">
            <a:xfrm>
              <a:off x="1243" y="4035"/>
              <a:ext cx="40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dirty="0"/>
                <a:t>1.27mm</a:t>
              </a:r>
            </a:p>
          </p:txBody>
        </p:sp>
        <p:sp>
          <p:nvSpPr>
            <p:cNvPr id="2060" name="TextBox 20"/>
            <p:cNvSpPr txBox="1">
              <a:spLocks noChangeArrowheads="1"/>
            </p:cNvSpPr>
            <p:nvPr/>
          </p:nvSpPr>
          <p:spPr bwMode="auto">
            <a:xfrm>
              <a:off x="1747" y="2774"/>
              <a:ext cx="4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/>
                <a:t>Support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655" y="2914"/>
              <a:ext cx="141" cy="1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 noChangeShapeType="1"/>
              <a:stCxn id="2058" idx="2"/>
              <a:endCxn id="9" idx="0"/>
            </p:cNvCxnSpPr>
            <p:nvPr/>
          </p:nvCxnSpPr>
          <p:spPr bwMode="auto">
            <a:xfrm>
              <a:off x="1547" y="2598"/>
              <a:ext cx="31" cy="728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/>
            <p:cNvCxnSpPr>
              <a:cxnSpLocks noChangeShapeType="1"/>
              <a:stCxn id="2052" idx="3"/>
              <a:endCxn id="4" idx="0"/>
            </p:cNvCxnSpPr>
            <p:nvPr/>
          </p:nvCxnSpPr>
          <p:spPr bwMode="auto">
            <a:xfrm>
              <a:off x="1091" y="2989"/>
              <a:ext cx="140" cy="291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ectangle 30"/>
            <p:cNvSpPr/>
            <p:nvPr/>
          </p:nvSpPr>
          <p:spPr>
            <a:xfrm>
              <a:off x="1107" y="3288"/>
              <a:ext cx="27" cy="339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65" name="TextBox 31"/>
            <p:cNvSpPr txBox="1">
              <a:spLocks noChangeArrowheads="1"/>
            </p:cNvSpPr>
            <p:nvPr/>
          </p:nvSpPr>
          <p:spPr bwMode="auto">
            <a:xfrm>
              <a:off x="192" y="3148"/>
              <a:ext cx="6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CC00"/>
                  </a:solidFill>
                </a:rPr>
                <a:t>Far Side Shield</a:t>
              </a:r>
            </a:p>
          </p:txBody>
        </p:sp>
        <p:sp>
          <p:nvSpPr>
            <p:cNvPr id="2067" name="TextBox 36"/>
            <p:cNvSpPr txBox="1">
              <a:spLocks noChangeArrowheads="1"/>
            </p:cNvSpPr>
            <p:nvPr/>
          </p:nvSpPr>
          <p:spPr bwMode="auto">
            <a:xfrm>
              <a:off x="878" y="4034"/>
              <a:ext cx="32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dirty="0"/>
                <a:t>1 mm</a:t>
              </a:r>
            </a:p>
          </p:txBody>
        </p:sp>
        <p:cxnSp>
          <p:nvCxnSpPr>
            <p:cNvPr id="40" name="Straight Arrow Connector 39"/>
            <p:cNvCxnSpPr>
              <a:cxnSpLocks noChangeShapeType="1"/>
              <a:stCxn id="2065" idx="3"/>
            </p:cNvCxnSpPr>
            <p:nvPr/>
          </p:nvCxnSpPr>
          <p:spPr bwMode="auto">
            <a:xfrm>
              <a:off x="852" y="3225"/>
              <a:ext cx="286" cy="205"/>
            </a:xfrm>
            <a:prstGeom prst="straightConnector1">
              <a:avLst/>
            </a:prstGeom>
            <a:noFill/>
            <a:ln w="9525" algn="ctr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381" y="3288"/>
              <a:ext cx="27" cy="339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70" name="TextBox 43"/>
            <p:cNvSpPr txBox="1">
              <a:spLocks noChangeArrowheads="1"/>
            </p:cNvSpPr>
            <p:nvPr/>
          </p:nvSpPr>
          <p:spPr bwMode="auto">
            <a:xfrm>
              <a:off x="604" y="2681"/>
              <a:ext cx="7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FF0000"/>
                  </a:solidFill>
                </a:rPr>
                <a:t>Near Side Shield</a:t>
              </a:r>
            </a:p>
          </p:txBody>
        </p:sp>
        <p:cxnSp>
          <p:nvCxnSpPr>
            <p:cNvPr id="2" name="Straight Arrow Connector 25"/>
            <p:cNvCxnSpPr>
              <a:cxnSpLocks noChangeShapeType="1"/>
              <a:endCxn id="43" idx="0"/>
            </p:cNvCxnSpPr>
            <p:nvPr/>
          </p:nvCxnSpPr>
          <p:spPr bwMode="auto">
            <a:xfrm>
              <a:off x="1263" y="2844"/>
              <a:ext cx="132" cy="43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6" name="AutoShape 28"/>
            <p:cNvCxnSpPr>
              <a:cxnSpLocks noChangeShapeType="1"/>
            </p:cNvCxnSpPr>
            <p:nvPr/>
          </p:nvCxnSpPr>
          <p:spPr bwMode="auto">
            <a:xfrm>
              <a:off x="1107" y="3661"/>
              <a:ext cx="91" cy="1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 type="triangle" w="lg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7" name="AutoShape 29"/>
            <p:cNvCxnSpPr>
              <a:cxnSpLocks noChangeShapeType="1"/>
            </p:cNvCxnSpPr>
            <p:nvPr/>
          </p:nvCxnSpPr>
          <p:spPr bwMode="auto">
            <a:xfrm>
              <a:off x="1244" y="3661"/>
              <a:ext cx="137" cy="0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 type="triangle" w="lg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8" name="AutoShape 30"/>
            <p:cNvCxnSpPr>
              <a:cxnSpLocks noChangeShapeType="1"/>
              <a:stCxn id="2067" idx="0"/>
            </p:cNvCxnSpPr>
            <p:nvPr/>
          </p:nvCxnSpPr>
          <p:spPr bwMode="auto">
            <a:xfrm rot="16200000">
              <a:off x="955" y="3837"/>
              <a:ext cx="280" cy="1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9" name="AutoShape 31"/>
            <p:cNvCxnSpPr>
              <a:cxnSpLocks noChangeShapeType="1"/>
              <a:stCxn id="2059" idx="0"/>
            </p:cNvCxnSpPr>
            <p:nvPr/>
          </p:nvCxnSpPr>
          <p:spPr bwMode="auto">
            <a:xfrm rot="5400000" flipH="1">
              <a:off x="1251" y="3838"/>
              <a:ext cx="280" cy="11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152400" y="3733800"/>
            <a:ext cx="1219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Side View</a:t>
            </a:r>
          </a:p>
        </p:txBody>
      </p:sp>
      <p:sp>
        <p:nvSpPr>
          <p:cNvPr id="2162" name="Rectangle 114"/>
          <p:cNvSpPr>
            <a:spLocks noChangeArrowheads="1"/>
          </p:cNvSpPr>
          <p:nvPr/>
        </p:nvSpPr>
        <p:spPr bwMode="auto">
          <a:xfrm>
            <a:off x="4267200" y="0"/>
            <a:ext cx="48768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64" name="Line 116"/>
          <p:cNvSpPr>
            <a:spLocks noChangeShapeType="1"/>
          </p:cNvSpPr>
          <p:nvPr/>
        </p:nvSpPr>
        <p:spPr bwMode="auto">
          <a:xfrm>
            <a:off x="0" y="28956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5" name="Line 117"/>
          <p:cNvSpPr>
            <a:spLocks noChangeShapeType="1"/>
          </p:cNvSpPr>
          <p:nvPr/>
        </p:nvSpPr>
        <p:spPr bwMode="auto">
          <a:xfrm>
            <a:off x="5105400" y="3733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6" name="Text Box 118"/>
          <p:cNvSpPr txBox="1">
            <a:spLocks noChangeArrowheads="1"/>
          </p:cNvSpPr>
          <p:nvPr/>
        </p:nvSpPr>
        <p:spPr bwMode="auto">
          <a:xfrm>
            <a:off x="647700" y="974725"/>
            <a:ext cx="3467100" cy="138499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Eddy Current Shield </a:t>
            </a:r>
            <a:r>
              <a:rPr lang="en-US" sz="2400" dirty="0" smtClean="0">
                <a:solidFill>
                  <a:srgbClr val="FF0000"/>
                </a:solidFill>
              </a:rPr>
              <a:t>Measurements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dc</a:t>
            </a:r>
            <a:r>
              <a:rPr lang="en-US" altLang="en-US" sz="2400" dirty="0" smtClean="0">
                <a:solidFill>
                  <a:srgbClr val="FF0000"/>
                </a:solidFill>
              </a:rPr>
              <a:t> Change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≈</a:t>
            </a:r>
            <a:r>
              <a:rPr lang="en-US" altLang="en-US" sz="2400" dirty="0" smtClean="0">
                <a:solidFill>
                  <a:srgbClr val="FF0000"/>
                </a:solidFill>
              </a:rPr>
              <a:t> Eddy  Losses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210" name="Text Box 162"/>
          <p:cNvSpPr txBox="1">
            <a:spLocks noChangeArrowheads="1"/>
          </p:cNvSpPr>
          <p:nvPr/>
        </p:nvSpPr>
        <p:spPr bwMode="auto">
          <a:xfrm>
            <a:off x="4343400" y="1828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/>
              <a:t>Twisted Pair</a:t>
            </a:r>
          </a:p>
        </p:txBody>
      </p:sp>
      <p:grpSp>
        <p:nvGrpSpPr>
          <p:cNvPr id="2214" name="Group 166"/>
          <p:cNvGrpSpPr>
            <a:grpSpLocks/>
          </p:cNvGrpSpPr>
          <p:nvPr/>
        </p:nvGrpSpPr>
        <p:grpSpPr bwMode="auto">
          <a:xfrm>
            <a:off x="4419600" y="152400"/>
            <a:ext cx="4495800" cy="3529013"/>
            <a:chOff x="2784" y="96"/>
            <a:chExt cx="2832" cy="2223"/>
          </a:xfrm>
        </p:grpSpPr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2880" y="96"/>
              <a:ext cx="115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/>
                <a:t>Top view</a:t>
              </a:r>
            </a:p>
          </p:txBody>
        </p:sp>
        <p:grpSp>
          <p:nvGrpSpPr>
            <p:cNvPr id="2107" name="Group 59"/>
            <p:cNvGrpSpPr>
              <a:grpSpLocks/>
            </p:cNvGrpSpPr>
            <p:nvPr/>
          </p:nvGrpSpPr>
          <p:grpSpPr bwMode="auto">
            <a:xfrm>
              <a:off x="2784" y="582"/>
              <a:ext cx="870" cy="435"/>
              <a:chOff x="2400" y="240"/>
              <a:chExt cx="1056" cy="528"/>
            </a:xfrm>
          </p:grpSpPr>
          <p:sp>
            <p:nvSpPr>
              <p:cNvPr id="2086" name="Rectangle 38"/>
              <p:cNvSpPr>
                <a:spLocks noChangeArrowheads="1"/>
              </p:cNvSpPr>
              <p:nvPr/>
            </p:nvSpPr>
            <p:spPr bwMode="auto">
              <a:xfrm>
                <a:off x="2400" y="240"/>
                <a:ext cx="1056" cy="52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87" name="Text Box 39"/>
              <p:cNvSpPr txBox="1">
                <a:spLocks noChangeArrowheads="1"/>
              </p:cNvSpPr>
              <p:nvPr/>
            </p:nvSpPr>
            <p:spPr bwMode="auto">
              <a:xfrm>
                <a:off x="2400" y="384"/>
                <a:ext cx="100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800" dirty="0"/>
                  <a:t>Driver Panel (encased in an Aluminum box)</a:t>
                </a:r>
              </a:p>
            </p:txBody>
          </p:sp>
        </p:grp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3575" y="1176"/>
              <a:ext cx="1897" cy="7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91" name="Group 43"/>
            <p:cNvGrpSpPr>
              <a:grpSpLocks/>
            </p:cNvGrpSpPr>
            <p:nvPr/>
          </p:nvGrpSpPr>
          <p:grpSpPr bwMode="auto">
            <a:xfrm>
              <a:off x="3970" y="384"/>
              <a:ext cx="356" cy="356"/>
              <a:chOff x="1920" y="1104"/>
              <a:chExt cx="288" cy="336"/>
            </a:xfrm>
          </p:grpSpPr>
          <p:sp>
            <p:nvSpPr>
              <p:cNvPr id="2089" name="Oval 41"/>
              <p:cNvSpPr>
                <a:spLocks noChangeArrowheads="1"/>
              </p:cNvSpPr>
              <p:nvPr/>
            </p:nvSpPr>
            <p:spPr bwMode="auto">
              <a:xfrm>
                <a:off x="1920" y="1104"/>
                <a:ext cx="288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90" name="Text Box 42"/>
              <p:cNvSpPr txBox="1">
                <a:spLocks noChangeArrowheads="1"/>
              </p:cNvSpPr>
              <p:nvPr/>
            </p:nvSpPr>
            <p:spPr bwMode="auto">
              <a:xfrm>
                <a:off x="1968" y="1178"/>
                <a:ext cx="192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A</a:t>
                </a:r>
              </a:p>
            </p:txBody>
          </p:sp>
        </p:grp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>
              <a:off x="3654" y="1334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3930" y="1334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21" name="Group 73"/>
            <p:cNvGrpSpPr>
              <a:grpSpLocks/>
            </p:cNvGrpSpPr>
            <p:nvPr/>
          </p:nvGrpSpPr>
          <p:grpSpPr bwMode="auto">
            <a:xfrm>
              <a:off x="4721" y="582"/>
              <a:ext cx="39" cy="317"/>
              <a:chOff x="4656" y="288"/>
              <a:chExt cx="48" cy="384"/>
            </a:xfrm>
          </p:grpSpPr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656" y="28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704" y="3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4207" y="1215"/>
              <a:ext cx="79" cy="7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120" name="Group 72"/>
            <p:cNvGrpSpPr>
              <a:grpSpLocks/>
            </p:cNvGrpSpPr>
            <p:nvPr/>
          </p:nvGrpSpPr>
          <p:grpSpPr bwMode="auto">
            <a:xfrm>
              <a:off x="3654" y="819"/>
              <a:ext cx="178" cy="555"/>
              <a:chOff x="3456" y="528"/>
              <a:chExt cx="216" cy="672"/>
            </a:xfrm>
          </p:grpSpPr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456" y="528"/>
                <a:ext cx="216" cy="672"/>
              </a:xfrm>
              <a:custGeom>
                <a:avLst/>
                <a:gdLst>
                  <a:gd name="T0" fmla="*/ 0 w 216"/>
                  <a:gd name="T1" fmla="*/ 0 h 672"/>
                  <a:gd name="T2" fmla="*/ 192 w 216"/>
                  <a:gd name="T3" fmla="*/ 144 h 672"/>
                  <a:gd name="T4" fmla="*/ 144 w 216"/>
                  <a:gd name="T5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672">
                    <a:moveTo>
                      <a:pt x="0" y="0"/>
                    </a:moveTo>
                    <a:cubicBezTo>
                      <a:pt x="84" y="16"/>
                      <a:pt x="168" y="32"/>
                      <a:pt x="192" y="144"/>
                    </a:cubicBezTo>
                    <a:cubicBezTo>
                      <a:pt x="216" y="256"/>
                      <a:pt x="152" y="584"/>
                      <a:pt x="144" y="672"/>
                    </a:cubicBezTo>
                  </a:path>
                </a:pathLst>
              </a:custGeom>
              <a:noFill/>
              <a:ln w="317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456" y="528"/>
                <a:ext cx="216" cy="672"/>
              </a:xfrm>
              <a:custGeom>
                <a:avLst/>
                <a:gdLst>
                  <a:gd name="T0" fmla="*/ 0 w 216"/>
                  <a:gd name="T1" fmla="*/ 0 h 672"/>
                  <a:gd name="T2" fmla="*/ 192 w 216"/>
                  <a:gd name="T3" fmla="*/ 144 h 672"/>
                  <a:gd name="T4" fmla="*/ 144 w 216"/>
                  <a:gd name="T5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672">
                    <a:moveTo>
                      <a:pt x="0" y="0"/>
                    </a:moveTo>
                    <a:cubicBezTo>
                      <a:pt x="84" y="16"/>
                      <a:pt x="168" y="32"/>
                      <a:pt x="192" y="144"/>
                    </a:cubicBezTo>
                    <a:cubicBezTo>
                      <a:pt x="216" y="256"/>
                      <a:pt x="152" y="584"/>
                      <a:pt x="144" y="672"/>
                    </a:cubicBezTo>
                  </a:path>
                </a:pathLst>
              </a:custGeom>
              <a:noFill/>
              <a:ln w="317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22" name="Line 74"/>
            <p:cNvSpPr>
              <a:spLocks noChangeShapeType="1"/>
            </p:cNvSpPr>
            <p:nvPr/>
          </p:nvSpPr>
          <p:spPr bwMode="auto">
            <a:xfrm flipH="1" flipV="1">
              <a:off x="4326" y="582"/>
              <a:ext cx="395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3" name="Line 75"/>
            <p:cNvSpPr>
              <a:spLocks noChangeShapeType="1"/>
            </p:cNvSpPr>
            <p:nvPr/>
          </p:nvSpPr>
          <p:spPr bwMode="auto">
            <a:xfrm flipH="1">
              <a:off x="3654" y="622"/>
              <a:ext cx="31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3733" y="1334"/>
              <a:ext cx="79" cy="4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3614" y="1334"/>
              <a:ext cx="40" cy="47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3930" y="1334"/>
              <a:ext cx="40" cy="4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" name="TextBox 43"/>
            <p:cNvSpPr txBox="1">
              <a:spLocks noChangeArrowheads="1"/>
            </p:cNvSpPr>
            <p:nvPr/>
          </p:nvSpPr>
          <p:spPr bwMode="auto">
            <a:xfrm>
              <a:off x="3970" y="2007"/>
              <a:ext cx="7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FF0000"/>
                  </a:solidFill>
                </a:rPr>
                <a:t>Near Side Shield</a:t>
              </a:r>
            </a:p>
          </p:txBody>
        </p:sp>
        <p:sp>
          <p:nvSpPr>
            <p:cNvPr id="2156" name="TextBox 5"/>
            <p:cNvSpPr txBox="1">
              <a:spLocks noChangeArrowheads="1"/>
            </p:cNvSpPr>
            <p:nvPr/>
          </p:nvSpPr>
          <p:spPr bwMode="auto">
            <a:xfrm>
              <a:off x="3614" y="2165"/>
              <a:ext cx="6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chemeClr val="accent1"/>
                  </a:solidFill>
                </a:rPr>
                <a:t>Coil under Test</a:t>
              </a:r>
            </a:p>
          </p:txBody>
        </p:sp>
        <p:sp>
          <p:nvSpPr>
            <p:cNvPr id="2157" name="TextBox 31"/>
            <p:cNvSpPr txBox="1">
              <a:spLocks noChangeArrowheads="1"/>
            </p:cNvSpPr>
            <p:nvPr/>
          </p:nvSpPr>
          <p:spPr bwMode="auto">
            <a:xfrm>
              <a:off x="3179" y="2007"/>
              <a:ext cx="6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CC00"/>
                  </a:solidFill>
                </a:rPr>
                <a:t>Far Side Shield</a:t>
              </a:r>
            </a:p>
          </p:txBody>
        </p:sp>
        <p:sp>
          <p:nvSpPr>
            <p:cNvPr id="2158" name="Line 110"/>
            <p:cNvSpPr>
              <a:spLocks noChangeShapeType="1"/>
            </p:cNvSpPr>
            <p:nvPr/>
          </p:nvSpPr>
          <p:spPr bwMode="auto">
            <a:xfrm>
              <a:off x="4168" y="1374"/>
              <a:ext cx="0" cy="35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7" name="Line 119"/>
            <p:cNvSpPr>
              <a:spLocks noChangeShapeType="1"/>
            </p:cNvSpPr>
            <p:nvPr/>
          </p:nvSpPr>
          <p:spPr bwMode="auto">
            <a:xfrm flipV="1">
              <a:off x="3504" y="1824"/>
              <a:ext cx="96" cy="192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8" name="Line 120"/>
            <p:cNvSpPr>
              <a:spLocks noChangeShapeType="1"/>
            </p:cNvSpPr>
            <p:nvPr/>
          </p:nvSpPr>
          <p:spPr bwMode="auto">
            <a:xfrm flipH="1" flipV="1">
              <a:off x="3792" y="1824"/>
              <a:ext cx="48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9" name="Line 121"/>
            <p:cNvSpPr>
              <a:spLocks noChangeShapeType="1"/>
            </p:cNvSpPr>
            <p:nvPr/>
          </p:nvSpPr>
          <p:spPr bwMode="auto">
            <a:xfrm flipH="1" flipV="1">
              <a:off x="3984" y="1824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" name="Text Box 150"/>
            <p:cNvSpPr txBox="1">
              <a:spLocks noChangeArrowheads="1"/>
            </p:cNvSpPr>
            <p:nvPr/>
          </p:nvSpPr>
          <p:spPr bwMode="auto">
            <a:xfrm>
              <a:off x="4992" y="336"/>
              <a:ext cx="48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 dirty="0"/>
                <a:t>10V Power Supply</a:t>
              </a:r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3648" y="768"/>
              <a:ext cx="1496" cy="320"/>
            </a:xfrm>
            <a:custGeom>
              <a:avLst/>
              <a:gdLst>
                <a:gd name="T0" fmla="*/ 0 w 1496"/>
                <a:gd name="T1" fmla="*/ 0 h 320"/>
                <a:gd name="T2" fmla="*/ 1152 w 1496"/>
                <a:gd name="T3" fmla="*/ 288 h 320"/>
                <a:gd name="T4" fmla="*/ 1488 w 1496"/>
                <a:gd name="T5" fmla="*/ 192 h 320"/>
                <a:gd name="T6" fmla="*/ 1104 w 1496"/>
                <a:gd name="T7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6" h="320">
                  <a:moveTo>
                    <a:pt x="0" y="0"/>
                  </a:moveTo>
                  <a:cubicBezTo>
                    <a:pt x="452" y="128"/>
                    <a:pt x="904" y="256"/>
                    <a:pt x="1152" y="288"/>
                  </a:cubicBezTo>
                  <a:cubicBezTo>
                    <a:pt x="1400" y="320"/>
                    <a:pt x="1496" y="240"/>
                    <a:pt x="1488" y="192"/>
                  </a:cubicBezTo>
                  <a:cubicBezTo>
                    <a:pt x="1480" y="144"/>
                    <a:pt x="1292" y="72"/>
                    <a:pt x="11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7" name="Text Box 159"/>
            <p:cNvSpPr txBox="1">
              <a:spLocks noChangeArrowheads="1"/>
            </p:cNvSpPr>
            <p:nvPr/>
          </p:nvSpPr>
          <p:spPr bwMode="auto">
            <a:xfrm>
              <a:off x="4176" y="96"/>
              <a:ext cx="52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 dirty="0"/>
                <a:t>Fluke Digital </a:t>
              </a:r>
              <a:r>
                <a:rPr lang="en-US" altLang="en-US" sz="1000" dirty="0" err="1"/>
                <a:t>Multimeter</a:t>
              </a:r>
              <a:endParaRPr lang="en-US" altLang="en-US" sz="1000" dirty="0"/>
            </a:p>
          </p:txBody>
        </p:sp>
        <p:sp>
          <p:nvSpPr>
            <p:cNvPr id="2208" name="Text Box 160"/>
            <p:cNvSpPr txBox="1">
              <a:spLocks noChangeArrowheads="1"/>
            </p:cNvSpPr>
            <p:nvPr/>
          </p:nvSpPr>
          <p:spPr bwMode="auto">
            <a:xfrm>
              <a:off x="4608" y="1728"/>
              <a:ext cx="86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/>
                <a:t>Translation Stage</a:t>
              </a:r>
            </a:p>
          </p:txBody>
        </p:sp>
        <p:sp>
          <p:nvSpPr>
            <p:cNvPr id="2199" name="Line 151"/>
            <p:cNvSpPr>
              <a:spLocks noChangeShapeType="1"/>
            </p:cNvSpPr>
            <p:nvPr/>
          </p:nvSpPr>
          <p:spPr bwMode="auto">
            <a:xfrm>
              <a:off x="3168" y="1584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Line 165"/>
            <p:cNvSpPr>
              <a:spLocks noChangeShapeType="1"/>
            </p:cNvSpPr>
            <p:nvPr/>
          </p:nvSpPr>
          <p:spPr bwMode="auto">
            <a:xfrm flipV="1">
              <a:off x="3120" y="1056"/>
              <a:ext cx="672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Line 163"/>
            <p:cNvSpPr>
              <a:spLocks noChangeShapeType="1"/>
            </p:cNvSpPr>
            <p:nvPr/>
          </p:nvSpPr>
          <p:spPr bwMode="auto">
            <a:xfrm flipV="1">
              <a:off x="3120" y="1056"/>
              <a:ext cx="672" cy="14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15" name="Text Box 167"/>
          <p:cNvSpPr txBox="1">
            <a:spLocks noChangeArrowheads="1"/>
          </p:cNvSpPr>
          <p:nvPr/>
        </p:nvSpPr>
        <p:spPr bwMode="auto">
          <a:xfrm>
            <a:off x="6096000" y="42672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Shields</a:t>
            </a:r>
          </a:p>
        </p:txBody>
      </p:sp>
    </p:spTree>
    <p:extLst>
      <p:ext uri="{BB962C8B-B14F-4D97-AF65-F5344CB8AC3E}">
        <p14:creationId xmlns:p14="http://schemas.microsoft.com/office/powerpoint/2010/main" val="339607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13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8254"/>
            <a:ext cx="425915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862" y="5710"/>
            <a:ext cx="6150943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PGS (Pyrolytic Highly Oriented Graphite Sheet) is made of graphite with a structure that is close to a single crystal, which is achieved by the heat decomposition of polymeric film. </a:t>
            </a:r>
          </a:p>
          <a:p>
            <a:r>
              <a:rPr lang="en-US" sz="1200" dirty="0"/>
              <a:t>PGS is a competitive conductive sheet with high thermal conductivity.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793" y="1299210"/>
            <a:ext cx="339387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Intrigued by this Chart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Attenuates High Frequencies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3" y="3202454"/>
            <a:ext cx="5154641" cy="365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54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2" name="Picture 2" descr="\\dhawan22.physics.yale.edu\D22Share\DC-DC Tests\2015 Carbon Fiber\Aug 22\H Field tr_tf with Ai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" y="174476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7792" y="1938867"/>
            <a:ext cx="362600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Air</a:t>
            </a:r>
            <a:endParaRPr lang="en-US" sz="1200" dirty="0"/>
          </a:p>
        </p:txBody>
      </p:sp>
      <p:pic>
        <p:nvPicPr>
          <p:cNvPr id="5123" name="Picture 3" descr="\\dhawan22.physics.yale.edu\D22Share\DC-DC Tests\2015 Carbon Fiber\Aug 22\H Field tr_tf with 9um CU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26" y="174476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4059" y="2229765"/>
            <a:ext cx="68800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9 µm cu</a:t>
            </a:r>
            <a:endParaRPr lang="en-US" sz="1200" dirty="0"/>
          </a:p>
        </p:txBody>
      </p:sp>
      <p:pic>
        <p:nvPicPr>
          <p:cNvPr id="5124" name="Picture 4" descr="\\dhawan22.physics.yale.edu\D22Share\DC-DC Tests\2015 Carbon Fiber\Aug 22\H Field tr_tf with LBL Carbon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92" y="1752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418263" y="2119699"/>
            <a:ext cx="88197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LBL Carbon</a:t>
            </a:r>
            <a:endParaRPr lang="en-US" sz="1200" dirty="0"/>
          </a:p>
        </p:txBody>
      </p:sp>
      <p:pic>
        <p:nvPicPr>
          <p:cNvPr id="5125" name="Picture 5" descr="\\dhawan22.physics.yale.edu\D22Share\DC-DC Tests\2015 Carbon Fiber\Aug 22\H Field tr_tf with Oxford Carbon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" y="429929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97000" y="4688763"/>
            <a:ext cx="1095364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Oxford Carbon</a:t>
            </a:r>
            <a:endParaRPr lang="en-US" sz="1200" dirty="0"/>
          </a:p>
        </p:txBody>
      </p:sp>
      <p:pic>
        <p:nvPicPr>
          <p:cNvPr id="5126" name="Picture 6" descr="\\dhawan22.physics.yale.edu\D22Share\DC-DC Tests\2015 Carbon Fiber\Aug 22\H Field tr_tf with P4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63" y="438396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59785" y="4810329"/>
            <a:ext cx="92461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P4 Fermilab</a:t>
            </a:r>
            <a:endParaRPr lang="en-US" sz="1200" dirty="0"/>
          </a:p>
        </p:txBody>
      </p:sp>
      <p:pic>
        <p:nvPicPr>
          <p:cNvPr id="5127" name="Picture 7" descr="\\dhawan22.physics.yale.edu\D22Share\DC-DC Tests\2015 Carbon Fiber\Aug 22\H Field tr_tf with P7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40089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158645" y="4833327"/>
            <a:ext cx="6270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P7 PGS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304800"/>
            <a:ext cx="379873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 Field Attenuation with Gap Material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4132"/>
            <a:ext cx="0" cy="69746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81200" y="674132"/>
            <a:ext cx="0" cy="69746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56325" y="212467"/>
            <a:ext cx="198073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Sample Material/ Attenuator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1282" y="350966"/>
            <a:ext cx="11170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RLS1 converter</a:t>
            </a:r>
          </a:p>
          <a:p>
            <a:r>
              <a:rPr lang="en-US" sz="1200" dirty="0" smtClean="0"/>
              <a:t>Wurth Coil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133600" y="102286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09330" y="891231"/>
            <a:ext cx="275190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Beehive H Field Probe 100A  0.4 inch Dia.</a:t>
            </a:r>
          </a:p>
          <a:p>
            <a:r>
              <a:rPr lang="en-US" sz="1200" dirty="0" smtClean="0"/>
              <a:t>To TDS 3014B Scope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40" idx="3"/>
          </p:cNvCxnSpPr>
          <p:nvPr/>
        </p:nvCxnSpPr>
        <p:spPr>
          <a:xfrm>
            <a:off x="1477792" y="1447800"/>
            <a:ext cx="3711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90158" y="1309300"/>
            <a:ext cx="487634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cm</a:t>
            </a:r>
            <a:endParaRPr lang="en-US" sz="12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589800" y="1447800"/>
            <a:ext cx="4100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97000" y="617096"/>
            <a:ext cx="0" cy="69746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282" y="6568363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August 22, 2015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3641278" y="2887765"/>
            <a:ext cx="173977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Vertical scale is different 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7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15</a:t>
            </a:fld>
            <a:endParaRPr lang="en-US" dirty="0"/>
          </a:p>
        </p:txBody>
      </p:sp>
      <p:pic>
        <p:nvPicPr>
          <p:cNvPr id="3074" name="Picture 2" descr="D:\CAMERA Cumulative\Camera 2015\Silicon Strip Power\IMG_00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7" b="14483"/>
          <a:stretch/>
        </p:blipFill>
        <p:spPr bwMode="auto">
          <a:xfrm>
            <a:off x="2040468" y="3989493"/>
            <a:ext cx="420624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616998"/>
              </p:ext>
            </p:extLst>
          </p:nvPr>
        </p:nvGraphicFramePr>
        <p:xfrm>
          <a:off x="1295400" y="78249"/>
          <a:ext cx="6477000" cy="39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6031330"/>
            <a:ext cx="218745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Coil Under Test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With SMA  connector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269525"/>
              </p:ext>
            </p:extLst>
          </p:nvPr>
        </p:nvGraphicFramePr>
        <p:xfrm>
          <a:off x="1371600" y="381000"/>
          <a:ext cx="651033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429946"/>
              </p:ext>
            </p:extLst>
          </p:nvPr>
        </p:nvGraphicFramePr>
        <p:xfrm>
          <a:off x="1447800" y="4038600"/>
          <a:ext cx="5834062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20703628">
            <a:off x="193128" y="457200"/>
            <a:ext cx="22098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QuadTech</a:t>
            </a:r>
            <a:r>
              <a:rPr lang="en-US" dirty="0" smtClean="0"/>
              <a:t> LCR 1 MHz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7766" y="215818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?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0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138" y="304800"/>
            <a:ext cx="2133600" cy="365125"/>
          </a:xfrm>
        </p:spPr>
        <p:txBody>
          <a:bodyPr/>
          <a:lstStyle/>
          <a:p>
            <a:fld id="{33A98241-5F5B-4310-8014-82CF8FB48A96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638771"/>
              </p:ext>
            </p:extLst>
          </p:nvPr>
        </p:nvGraphicFramePr>
        <p:xfrm>
          <a:off x="1066800" y="3185708"/>
          <a:ext cx="6629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8028" y="6039267"/>
            <a:ext cx="5521512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Yale Hand Held BK Precision LCR Meter Shows no  effect</a:t>
            </a:r>
          </a:p>
          <a:p>
            <a:r>
              <a:rPr lang="en-US" b="1" dirty="0" smtClean="0"/>
              <a:t>               Maximum Frequency 100 KHz</a:t>
            </a:r>
            <a:endParaRPr lang="en-US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855278"/>
              </p:ext>
            </p:extLst>
          </p:nvPr>
        </p:nvGraphicFramePr>
        <p:xfrm>
          <a:off x="1066800" y="152400"/>
          <a:ext cx="624840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20703628">
            <a:off x="193128" y="457200"/>
            <a:ext cx="22098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QuadTech</a:t>
            </a:r>
            <a:r>
              <a:rPr lang="en-US" dirty="0" smtClean="0"/>
              <a:t> LCR 1 MHz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98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99054"/>
              </p:ext>
            </p:extLst>
          </p:nvPr>
        </p:nvGraphicFramePr>
        <p:xfrm>
          <a:off x="234950" y="789093"/>
          <a:ext cx="6616700" cy="2059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609600"/>
                <a:gridCol w="609600"/>
                <a:gridCol w="609600"/>
                <a:gridCol w="609600"/>
                <a:gridCol w="609600"/>
                <a:gridCol w="8001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Wurth Coil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Curremt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Spacers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Shield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Black Mylar = 6 mils each &gt; total =  ~30 mils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FR4 Spacers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 mils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62 mils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 x 62 mils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30.650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Carbon strip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P4: Fermilab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P7: Pyrolytic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37.810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P14: 9 µm Cu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37.860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H/5/H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33.440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2" descr="D:\CAMERA Cumulative\Camera 2015\Silicon Strip Power\IMG_00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434" r="29545" b="25540"/>
          <a:stretch/>
        </p:blipFill>
        <p:spPr bwMode="auto">
          <a:xfrm>
            <a:off x="7010400" y="822960"/>
            <a:ext cx="146304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562515" y="6229616"/>
            <a:ext cx="1463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89701" y="6599396"/>
            <a:ext cx="1828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61201" y="6446996"/>
            <a:ext cx="685800" cy="4571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1" y="6446996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Converter RLS1 With Feast2 Chip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444915" y="609111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Wurth Coil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2601" y="6368115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46701" y="5915727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Insulator 6 mils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920113" y="76200"/>
            <a:ext cx="53141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Measure DC Current drawn by Feast2 chip vs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Shield material and distance/gap from top of coil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4915" y="5777228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Shield Samples</a:t>
            </a:r>
            <a:endParaRPr lang="en-US" sz="12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176098"/>
              </p:ext>
            </p:extLst>
          </p:nvPr>
        </p:nvGraphicFramePr>
        <p:xfrm>
          <a:off x="165101" y="2723086"/>
          <a:ext cx="5181600" cy="416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167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19</a:t>
            </a:fld>
            <a:endParaRPr lang="en-US" dirty="0"/>
          </a:p>
        </p:txBody>
      </p:sp>
      <p:pic>
        <p:nvPicPr>
          <p:cNvPr id="5122" name="Picture 2" descr="D:\CAMERA Cumulative\Camera 2015\Silicon Strip Power\Ashley Converter shield down  IMG_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533"/>
            <a:ext cx="416551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CAMERA Cumulative\Camera 2015\Silicon Strip Power\IMG_00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46" b="17500"/>
          <a:stretch/>
        </p:blipFill>
        <p:spPr bwMode="auto">
          <a:xfrm>
            <a:off x="4185878" y="3657600"/>
            <a:ext cx="493776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_Companies\Silicon Integration\Yale 3-2-15\chip1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t="9447" r="16980" b="6026"/>
          <a:stretch/>
        </p:blipFill>
        <p:spPr bwMode="auto">
          <a:xfrm>
            <a:off x="152400" y="3276600"/>
            <a:ext cx="3527426" cy="352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AMERA Cumulative\Camera 2015\Silicon Strip Power\Module\IMG_00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t="5307" r="25936" b="-307"/>
          <a:stretch/>
        </p:blipFill>
        <p:spPr bwMode="auto">
          <a:xfrm rot="16200000">
            <a:off x="510339" y="-112407"/>
            <a:ext cx="317032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499" y="509016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Coil on Top may induce noise into FEAST Chip via the wire bonds &amp; PCB Traces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52400"/>
            <a:ext cx="21034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130nm Mini Module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8880" y="4782383"/>
            <a:ext cx="161416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x-ray of Feast2 Chip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46600" y="2667000"/>
            <a:ext cx="313624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Liverpool Power Board with Shield down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654758" y="1447800"/>
            <a:ext cx="127042" cy="1219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1" idx="0"/>
          </p:cNvCxnSpPr>
          <p:nvPr/>
        </p:nvCxnSpPr>
        <p:spPr>
          <a:xfrm flipV="1">
            <a:off x="5589631" y="5867400"/>
            <a:ext cx="787634" cy="269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6600" y="6291143"/>
            <a:ext cx="183280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Atlys Board + Interface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238406" y="5562600"/>
            <a:ext cx="444437" cy="72788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16663" y="6136600"/>
            <a:ext cx="294593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Yale RLS1 </a:t>
            </a:r>
            <a:r>
              <a:rPr lang="en-US" sz="1400" dirty="0"/>
              <a:t>Power </a:t>
            </a:r>
            <a:r>
              <a:rPr lang="en-US" sz="1400" dirty="0" smtClean="0"/>
              <a:t>Bd. </a:t>
            </a:r>
            <a:r>
              <a:rPr lang="en-US" sz="1400" dirty="0"/>
              <a:t>with Shield down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105" y="1676804"/>
            <a:ext cx="372749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Wire bonds: secondary of transformer for H field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781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02920" y="715963"/>
            <a:ext cx="3703257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rgbClr val="FF3300"/>
                </a:solidFill>
                <a:latin typeface="Comic Sans MS" pitchFamily="66" charset="0"/>
              </a:rPr>
              <a:t>System Testing</a:t>
            </a:r>
            <a:endParaRPr lang="en-US" altLang="en-US" sz="36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399" y="1600200"/>
            <a:ext cx="70854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DcDc</a:t>
            </a:r>
            <a:r>
              <a:rPr lang="en-US" dirty="0" smtClean="0"/>
              <a:t> Converter @ Yale . Tracker work stopped in 2009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Thickness of Converters – </a:t>
            </a:r>
            <a:r>
              <a:rPr lang="en-US" dirty="0" smtClean="0">
                <a:solidFill>
                  <a:srgbClr val="FF0000"/>
                </a:solidFill>
              </a:rPr>
              <a:t>Shield thickness!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Tests @ Yale with FEAST 2 Chip mini-Module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ATLYS readout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Reduce mass/noise by  using Fiber Carbon composite </a:t>
            </a:r>
          </a:p>
          <a:p>
            <a:r>
              <a:rPr lang="en-US" dirty="0"/>
              <a:t> </a:t>
            </a:r>
            <a:r>
              <a:rPr lang="en-US" dirty="0" smtClean="0"/>
              <a:t>     (it works at higher frequencies but may be marginally useful at 2 MHz)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56670" y="3581400"/>
            <a:ext cx="4719562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rgbClr val="FF3300"/>
                </a:solidFill>
                <a:latin typeface="Comic Sans MS" pitchFamily="66" charset="0"/>
              </a:rPr>
              <a:t>Prospects for Future</a:t>
            </a:r>
            <a:endParaRPr lang="en-US" altLang="en-US" sz="36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3718" y="4265831"/>
            <a:ext cx="5828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Lower Mass @ 5 MHZ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Topology Change Charge pump, Buck or something else?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GaN</a:t>
            </a:r>
          </a:p>
        </p:txBody>
      </p:sp>
    </p:spTree>
    <p:extLst>
      <p:ext uri="{BB962C8B-B14F-4D97-AF65-F5344CB8AC3E}">
        <p14:creationId xmlns:p14="http://schemas.microsoft.com/office/powerpoint/2010/main" val="5798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0582" y="349533"/>
            <a:ext cx="2833404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Yale Run 62 Test Results – August 07, 2015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8966"/>
            <a:ext cx="8595360" cy="171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734" y="631967"/>
            <a:ext cx="4044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RLS1 with P4(grounded) with 9 µm Cu Foil  added &amp; grounded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3015733"/>
            <a:ext cx="3274101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Yale Run 61 Test Results – August 07, 2015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385066"/>
            <a:ext cx="8595360" cy="26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1838" y="3012700"/>
            <a:ext cx="1718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RLS1 with P4 (grounded)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52525" y="118700"/>
            <a:ext cx="361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Seek Ashley &amp; Peter’s Help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1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0"/>
            <a:ext cx="8458200" cy="3048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Further Work</a:t>
            </a:r>
            <a:br>
              <a:rPr lang="en-US" sz="3600" dirty="0" smtClean="0"/>
            </a:br>
            <a:r>
              <a:rPr lang="en-US" sz="3600" dirty="0" smtClean="0"/>
              <a:t>Investigate / Goals</a:t>
            </a:r>
            <a:br>
              <a:rPr lang="en-US" sz="3600" dirty="0" smtClean="0"/>
            </a:br>
            <a:r>
              <a:rPr lang="en-US" sz="3600" dirty="0" smtClean="0"/>
              <a:t>Shield with </a:t>
            </a:r>
            <a:r>
              <a:rPr lang="en-US" sz="3600" dirty="0" err="1" smtClean="0"/>
              <a:t>Carbon</a:t>
            </a:r>
            <a:r>
              <a:rPr lang="en-US" sz="3600" dirty="0" err="1"/>
              <a:t>+Copper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 (Carbon closer to Inductor)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8610600" cy="3048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With shielding we replicate noise numbers as quoted by Ashley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Slope should be the other way around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pickup sensitivity of the sensors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109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609600"/>
            <a:ext cx="5791200" cy="4708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Acknowledgements</a:t>
            </a:r>
          </a:p>
          <a:p>
            <a:pPr algn="ctr"/>
            <a:endParaRPr lang="en-US" altLang="en-US" sz="3200" dirty="0" smtClean="0"/>
          </a:p>
          <a:p>
            <a:pPr algn="ctr"/>
            <a:r>
              <a:rPr lang="en-US" altLang="en-US" sz="3200" dirty="0" smtClean="0"/>
              <a:t>Adrian Au</a:t>
            </a:r>
          </a:p>
          <a:p>
            <a:pPr algn="ctr"/>
            <a:r>
              <a:rPr lang="en-US" sz="3200" dirty="0" smtClean="0"/>
              <a:t>Savannah Thais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DR. Eric Paulson</a:t>
            </a:r>
          </a:p>
          <a:p>
            <a:pPr algn="ctr"/>
            <a:r>
              <a:rPr lang="en-US" sz="3200" dirty="0"/>
              <a:t>Prof. Keith </a:t>
            </a:r>
            <a:r>
              <a:rPr lang="en-US" sz="3200" dirty="0" smtClean="0"/>
              <a:t>Baker</a:t>
            </a:r>
          </a:p>
          <a:p>
            <a:pPr algn="ctr"/>
            <a:r>
              <a:rPr lang="en-US" sz="3200" dirty="0" smtClean="0"/>
              <a:t>Prof. Steven </a:t>
            </a:r>
            <a:r>
              <a:rPr lang="en-US" sz="3200" dirty="0" err="1" smtClean="0"/>
              <a:t>Lamoreaux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3001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828800"/>
            <a:ext cx="43557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THE END</a:t>
            </a:r>
          </a:p>
          <a:p>
            <a:r>
              <a:rPr lang="en-US" sz="4400" dirty="0" smtClean="0"/>
              <a:t>Questions Please?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6088559"/>
            <a:ext cx="3424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Back up Slides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3151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3634"/>
            <a:ext cx="6800850" cy="505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368" y="146634"/>
            <a:ext cx="234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Seminar 9: Wireless charging of EV</a:t>
            </a:r>
          </a:p>
          <a:p>
            <a:r>
              <a:rPr lang="en-US" sz="1200" dirty="0" smtClean="0"/>
              <a:t>Chris </a:t>
            </a:r>
            <a:r>
              <a:rPr lang="en-US" sz="1200" dirty="0" err="1" smtClean="0"/>
              <a:t>Mi</a:t>
            </a:r>
            <a:r>
              <a:rPr lang="en-US" sz="1200" dirty="0" smtClean="0"/>
              <a:t> . U of Michigan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1235" y="1361409"/>
            <a:ext cx="3749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Al Plate 600 mm x 800mm 1 mm thick for mechanical strength 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947007" y="2178192"/>
            <a:ext cx="934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Coil - Bottom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186977" y="1618103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Coil - Top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220390" y="815021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Car Metal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78798" y="4724400"/>
            <a:ext cx="49719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>
                <a:solidFill>
                  <a:srgbClr val="00B050"/>
                </a:solidFill>
              </a:rPr>
              <a:t>Frequency = 85 KHz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Power transmitted = 10KW 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Inefficiency without Al shield = 20 %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Inefficiency with       Al </a:t>
            </a:r>
            <a:r>
              <a:rPr lang="en-US" sz="1200" dirty="0">
                <a:solidFill>
                  <a:srgbClr val="00B050"/>
                </a:solidFill>
              </a:rPr>
              <a:t>shield = </a:t>
            </a:r>
            <a:r>
              <a:rPr lang="en-US" sz="1200" dirty="0" smtClean="0">
                <a:solidFill>
                  <a:srgbClr val="00B050"/>
                </a:solidFill>
              </a:rPr>
              <a:t>  1 </a:t>
            </a:r>
            <a:r>
              <a:rPr lang="en-US" sz="1200" dirty="0">
                <a:solidFill>
                  <a:srgbClr val="00B050"/>
                </a:solidFill>
              </a:rPr>
              <a:t>%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Power loss in Car metal without  Al shield = 2 KW   &gt; 15C rise in temperature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Power loss in </a:t>
            </a:r>
            <a:r>
              <a:rPr lang="en-US" sz="1200" dirty="0" smtClean="0">
                <a:solidFill>
                  <a:srgbClr val="00B050"/>
                </a:solidFill>
              </a:rPr>
              <a:t>Al shield	                       =  0.1 KW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194" y="6361752"/>
            <a:ext cx="1151277" cy="4308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Yale University </a:t>
            </a:r>
          </a:p>
          <a:p>
            <a:r>
              <a:rPr lang="en-US" sz="1100" dirty="0" smtClean="0"/>
              <a:t>March  21, 2014</a:t>
            </a:r>
            <a:endParaRPr lang="en-US" sz="1100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1966107" y="945826"/>
            <a:ext cx="3520293" cy="933887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81878" y="2297764"/>
            <a:ext cx="3001928" cy="21683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1908649" y="1748908"/>
            <a:ext cx="2663351" cy="270735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0" y="1492214"/>
            <a:ext cx="1302406" cy="527429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24400" y="54302"/>
            <a:ext cx="3576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http://www-personal.engin.umd.umich.edu/~chrismi/</a:t>
            </a:r>
          </a:p>
        </p:txBody>
      </p:sp>
    </p:spTree>
    <p:extLst>
      <p:ext uri="{BB962C8B-B14F-4D97-AF65-F5344CB8AC3E}">
        <p14:creationId xmlns:p14="http://schemas.microsoft.com/office/powerpoint/2010/main" val="420259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18" descr="IMG_35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5147" r="6618" b="2206"/>
          <a:stretch>
            <a:fillRect/>
          </a:stretch>
        </p:blipFill>
        <p:spPr bwMode="auto">
          <a:xfrm>
            <a:off x="227910" y="2166188"/>
            <a:ext cx="2244725" cy="17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72635" y="2378913"/>
            <a:ext cx="1622970" cy="1275131"/>
            <a:chOff x="267" y="1265"/>
            <a:chExt cx="1089" cy="60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61" y="1773"/>
              <a:ext cx="620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61" y="1579"/>
              <a:ext cx="620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61" y="1458"/>
              <a:ext cx="620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61" y="1265"/>
              <a:ext cx="620" cy="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33" y="1289"/>
              <a:ext cx="459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33" y="1604"/>
              <a:ext cx="459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33" y="1797"/>
              <a:ext cx="459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33" y="1483"/>
              <a:ext cx="459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993" y="1628"/>
              <a:ext cx="14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896" y="1507"/>
              <a:ext cx="0" cy="9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67" y="1507"/>
              <a:ext cx="26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090" y="1628"/>
              <a:ext cx="26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2" descr="spiral stack-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4022" r="27487" b="6703"/>
          <a:stretch>
            <a:fillRect/>
          </a:stretch>
        </p:blipFill>
        <p:spPr bwMode="auto">
          <a:xfrm>
            <a:off x="3958481" y="2380325"/>
            <a:ext cx="1324924" cy="132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6" descr="IMG_35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35" y="2190032"/>
            <a:ext cx="212860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82267" y="457200"/>
            <a:ext cx="5552427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Old Cards</a:t>
            </a:r>
          </a:p>
          <a:p>
            <a:r>
              <a:rPr lang="en-US" sz="2400" dirty="0" smtClean="0"/>
              <a:t>Liverpool Test</a:t>
            </a:r>
          </a:p>
          <a:p>
            <a:r>
              <a:rPr lang="en-US" sz="2400" dirty="0" smtClean="0"/>
              <a:t>Paris Tweep 2009 – 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7910" y="4572000"/>
            <a:ext cx="8112161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 Atlas Decided in favor of Serial Power.  Funding &gt;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CERN Developed Toroid Inductors &amp; FEAST Chip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UK Groups (Liverpool &amp; RAL). </a:t>
            </a:r>
          </a:p>
          <a:p>
            <a:r>
              <a:rPr lang="en-US" sz="2400" dirty="0" smtClean="0"/>
              <a:t>                  Requested a design with the YALE Planar Inductor.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Compare using the same commercial  Chip as Toroid Design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124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UserD01\E- 2156 Plug In Single Livepool\M2156 Bare PCB Panel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9835" y="4953000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Vin_C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8591" y="5708011"/>
            <a:ext cx="61106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Vin_B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6360" y="518160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90673" y="5695325"/>
            <a:ext cx="47641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07267" y="5698121"/>
            <a:ext cx="71570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Vout_C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3740" y="2590800"/>
            <a:ext cx="72372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Vout_A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5469" y="2898577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61490" y="1295399"/>
            <a:ext cx="61747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Vin_A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5115" y="1298376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94158" y="5723399"/>
            <a:ext cx="47641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498777"/>
            <a:ext cx="47641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8067" y="4873823"/>
            <a:ext cx="71731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Vout_B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8967" y="2223700"/>
            <a:ext cx="47641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1613065"/>
            <a:ext cx="47641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20208" y="1575375"/>
            <a:ext cx="62388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Vin_D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9374" y="2590799"/>
            <a:ext cx="73013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Vout_D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971423">
            <a:off x="888158" y="2814770"/>
            <a:ext cx="4335103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Ver. </a:t>
            </a:r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Spirals with LTC Chip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 Circuit as for Toroid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but different PCB Layout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9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11960" y="493894"/>
            <a:ext cx="8229600" cy="430212"/>
          </a:xfrm>
          <a:noFill/>
        </p:spPr>
        <p:txBody>
          <a:bodyPr/>
          <a:lstStyle/>
          <a:p>
            <a:pPr eaLnBrk="1" hangingPunct="1"/>
            <a:r>
              <a:rPr lang="en-GB" sz="1800" dirty="0" smtClean="0">
                <a:latin typeface="Arial" pitchFamily="34" charset="0"/>
                <a:cs typeface="Arial" pitchFamily="34" charset="0"/>
              </a:rPr>
              <a:t>Planar Coil – “Up Close and Personal”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6553200" y="6484255"/>
            <a:ext cx="2133600" cy="365125"/>
          </a:xfrm>
        </p:spPr>
        <p:txBody>
          <a:bodyPr/>
          <a:lstStyle/>
          <a:p>
            <a:pPr>
              <a:defRPr/>
            </a:pPr>
            <a:fld id="{DB1B63EA-2BBC-42D4-BC6A-458F6EE5F3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758" y="92410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l"/>
            <a:r>
              <a:rPr lang="en-GB" sz="1200" dirty="0" smtClean="0">
                <a:solidFill>
                  <a:prstClr val="black"/>
                </a:solidFill>
              </a:rPr>
              <a:t>Double Trigger Noise (DTN)</a:t>
            </a:r>
            <a:endParaRPr lang="en-GB" sz="1200" b="0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50739"/>
          <a:stretch>
            <a:fillRect/>
          </a:stretch>
        </p:blipFill>
        <p:spPr bwMode="auto">
          <a:xfrm>
            <a:off x="611960" y="1700808"/>
            <a:ext cx="3600000" cy="126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431541" y="1432213"/>
            <a:ext cx="3996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Reference measurement (CERN STV10 converter) @ 0.5fC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b="49559"/>
          <a:stretch>
            <a:fillRect/>
          </a:stretch>
        </p:blipFill>
        <p:spPr bwMode="auto">
          <a:xfrm>
            <a:off x="4987103" y="1644892"/>
            <a:ext cx="3571650" cy="129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4760810" y="1360403"/>
            <a:ext cx="41044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Approx &lt;3mm from wire bonds with improved reference @ 0.5fC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1550" y="3029180"/>
            <a:ext cx="3996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l">
              <a:buFont typeface="Arial" pitchFamily="34" charset="0"/>
              <a:buChar char="•"/>
            </a:pPr>
            <a:r>
              <a:rPr lang="en-GB" sz="1200" b="0" dirty="0" smtClean="0">
                <a:solidFill>
                  <a:prstClr val="black"/>
                </a:solidFill>
              </a:rPr>
              <a:t>CERN converter registers zero occupancy until 0.5fC, </a:t>
            </a:r>
          </a:p>
          <a:p>
            <a:pPr indent="176213" algn="l"/>
            <a:r>
              <a:rPr lang="en-GB" sz="1200" b="0" dirty="0" smtClean="0">
                <a:solidFill>
                  <a:prstClr val="black"/>
                </a:solidFill>
              </a:rPr>
              <a:t>then registers 528/244 hits</a:t>
            </a:r>
            <a:endParaRPr lang="en-GB" sz="1200" b="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26077" y="2969782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l">
              <a:buFont typeface="Arial" pitchFamily="34" charset="0"/>
              <a:buChar char="•"/>
            </a:pPr>
            <a:r>
              <a:rPr lang="en-GB" sz="1200" b="0" dirty="0" smtClean="0">
                <a:solidFill>
                  <a:prstClr val="black"/>
                </a:solidFill>
              </a:rPr>
              <a:t>For conducted noise configuration, Planar </a:t>
            </a:r>
          </a:p>
          <a:p>
            <a:pPr indent="176213" algn="l"/>
            <a:r>
              <a:rPr lang="en-GB" sz="1200" b="0" dirty="0" smtClean="0">
                <a:solidFill>
                  <a:prstClr val="black"/>
                </a:solidFill>
              </a:rPr>
              <a:t>coil registers  zero occupancy(even at 0.5fC)</a:t>
            </a:r>
          </a:p>
          <a:p>
            <a:pPr indent="176213" algn="l">
              <a:buFont typeface="Arial" pitchFamily="34" charset="0"/>
              <a:buChar char="•"/>
            </a:pPr>
            <a:r>
              <a:rPr lang="en-GB" sz="1200" b="0" dirty="0" smtClean="0">
                <a:solidFill>
                  <a:prstClr val="black"/>
                </a:solidFill>
              </a:rPr>
              <a:t>Only when close to </a:t>
            </a:r>
            <a:r>
              <a:rPr lang="en-GB" sz="1200" b="0" dirty="0" err="1" smtClean="0">
                <a:solidFill>
                  <a:prstClr val="black"/>
                </a:solidFill>
              </a:rPr>
              <a:t>asics</a:t>
            </a:r>
            <a:r>
              <a:rPr lang="en-GB" sz="1200" b="0" dirty="0" smtClean="0">
                <a:solidFill>
                  <a:prstClr val="black"/>
                </a:solidFill>
              </a:rPr>
              <a:t> are hits registered, </a:t>
            </a:r>
          </a:p>
          <a:p>
            <a:pPr indent="176213" algn="l"/>
            <a:r>
              <a:rPr lang="en-GB" sz="1200" b="0" dirty="0" smtClean="0">
                <a:solidFill>
                  <a:prstClr val="black"/>
                </a:solidFill>
              </a:rPr>
              <a:t>3/2 counts at 0.5fC, see above</a:t>
            </a:r>
            <a:endParaRPr lang="en-GB" sz="1200" b="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3800778"/>
            <a:ext cx="8244916" cy="2940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93658" y="120866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With Toroid Converter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904148" y="108340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With Planar Converter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44034" y="4164178"/>
            <a:ext cx="4500500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Noise in Electrons Measured @ Liverpool </a:t>
            </a:r>
          </a:p>
          <a:p>
            <a:r>
              <a:rPr lang="en-US" sz="1200" dirty="0" err="1"/>
              <a:t>cern</a:t>
            </a:r>
            <a:r>
              <a:rPr lang="en-US" sz="1200" dirty="0"/>
              <a:t> stv10 noise   589, 604  average </a:t>
            </a:r>
            <a:r>
              <a:rPr lang="en-US" sz="1200" dirty="0" smtClean="0"/>
              <a:t> = 601</a:t>
            </a:r>
            <a:endParaRPr lang="en-US" sz="1200" dirty="0"/>
          </a:p>
          <a:p>
            <a:r>
              <a:rPr lang="en-US" sz="1200" dirty="0" err="1"/>
              <a:t>yale</a:t>
            </a:r>
            <a:r>
              <a:rPr lang="en-US" sz="1200" dirty="0"/>
              <a:t> planar noise  587, 589  </a:t>
            </a:r>
            <a:r>
              <a:rPr lang="en-US" sz="1200" dirty="0" smtClean="0"/>
              <a:t>average  = 588</a:t>
            </a:r>
            <a:endParaRPr lang="en-US" sz="1200" dirty="0"/>
          </a:p>
          <a:p>
            <a:r>
              <a:rPr lang="en-US" sz="1200" dirty="0"/>
              <a:t>noise with dc supplies (no </a:t>
            </a:r>
            <a:r>
              <a:rPr lang="en-US" sz="1200" dirty="0" err="1" smtClean="0"/>
              <a:t>dcdc</a:t>
            </a:r>
            <a:r>
              <a:rPr lang="en-US" sz="1200" dirty="0" smtClean="0"/>
              <a:t>)       = 580</a:t>
            </a:r>
          </a:p>
          <a:p>
            <a:r>
              <a:rPr lang="en-US" sz="1000" b="0" dirty="0"/>
              <a:t>assuming the noise adds in quadrature, extract noise due to </a:t>
            </a:r>
            <a:r>
              <a:rPr lang="en-US" sz="1000" b="0" dirty="0" err="1"/>
              <a:t>dcdc</a:t>
            </a:r>
            <a:r>
              <a:rPr lang="en-US" sz="1000" b="0" dirty="0"/>
              <a:t> converter</a:t>
            </a:r>
            <a:r>
              <a:rPr lang="en-US" sz="1000" b="0" dirty="0" smtClean="0"/>
              <a:t>:</a:t>
            </a:r>
          </a:p>
          <a:p>
            <a:r>
              <a:rPr lang="en-US" sz="1000" dirty="0" smtClean="0"/>
              <a:t>	</a:t>
            </a:r>
            <a:r>
              <a:rPr lang="en-US" sz="1000" dirty="0" err="1" smtClean="0"/>
              <a:t>cern</a:t>
            </a:r>
            <a:r>
              <a:rPr lang="en-US" sz="1000" dirty="0" smtClean="0"/>
              <a:t> </a:t>
            </a:r>
            <a:r>
              <a:rPr lang="en-US" sz="1000" dirty="0"/>
              <a:t>stv10 </a:t>
            </a:r>
            <a:r>
              <a:rPr lang="en-US" sz="1000" dirty="0" smtClean="0"/>
              <a:t>Additional noise = </a:t>
            </a:r>
            <a:r>
              <a:rPr lang="en-US" sz="1000" dirty="0"/>
              <a:t>157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                  </a:t>
            </a:r>
            <a:r>
              <a:rPr lang="en-US" sz="1000" dirty="0" err="1" smtClean="0"/>
              <a:t>yale</a:t>
            </a:r>
            <a:r>
              <a:rPr lang="en-US" sz="1000" dirty="0" smtClean="0"/>
              <a:t> </a:t>
            </a:r>
            <a:r>
              <a:rPr lang="en-US" sz="1000" dirty="0"/>
              <a:t>planar </a:t>
            </a:r>
            <a:r>
              <a:rPr lang="en-US" sz="1000" dirty="0" smtClean="0"/>
              <a:t>Additional noise = 96</a:t>
            </a:r>
            <a:endParaRPr lang="en-US" sz="1000" dirty="0"/>
          </a:p>
          <a:p>
            <a:r>
              <a:rPr lang="en-US" sz="1000" b="0" dirty="0" smtClean="0"/>
              <a:t>Planar Converter uses the same components except Inductor coil</a:t>
            </a:r>
            <a:endParaRPr lang="en-US" sz="1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341405" y="3815658"/>
            <a:ext cx="2356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1" dirty="0" smtClean="0">
                <a:solidFill>
                  <a:srgbClr val="0070C0"/>
                </a:solidFill>
              </a:rPr>
              <a:t>Comments inserted by Yale University</a:t>
            </a:r>
            <a:endParaRPr lang="en-US" sz="1000" b="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312" y="5717075"/>
            <a:ext cx="3611886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Thickness of </a:t>
            </a:r>
            <a:r>
              <a:rPr lang="en-US" sz="1000" dirty="0" err="1" smtClean="0"/>
              <a:t>stv</a:t>
            </a:r>
            <a:r>
              <a:rPr lang="en-US" sz="1000" dirty="0" smtClean="0"/>
              <a:t> = 8 mm vs 3mm for Planar</a:t>
            </a:r>
          </a:p>
          <a:p>
            <a:endParaRPr lang="en-US" sz="1000" dirty="0" smtClean="0"/>
          </a:p>
          <a:p>
            <a:r>
              <a:rPr lang="en-US" sz="1000" dirty="0" smtClean="0"/>
              <a:t>Shield to Silicon strips are Electrostatics &amp; Eddy current</a:t>
            </a:r>
          </a:p>
          <a:p>
            <a:r>
              <a:rPr lang="en-US" sz="1000" dirty="0" smtClean="0"/>
              <a:t>Bottom side shield 2 mm from Planar coil traces</a:t>
            </a:r>
          </a:p>
          <a:p>
            <a:r>
              <a:rPr lang="en-US" sz="1000" dirty="0" smtClean="0"/>
              <a:t>Can be mounted on the sensor with 50 µm Kapton</a:t>
            </a:r>
          </a:p>
          <a:p>
            <a:r>
              <a:rPr lang="en-US" sz="1000" dirty="0" smtClean="0"/>
              <a:t>Cooling via sensor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8018" y="3290790"/>
            <a:ext cx="269176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Above picture is Double trigger noise 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i.e. after a hit ; spurious counts are registered</a:t>
            </a: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83" y="4034465"/>
            <a:ext cx="2815930" cy="24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55752" y="4309954"/>
            <a:ext cx="74732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0" i="1" dirty="0" smtClean="0">
                <a:solidFill>
                  <a:srgbClr val="FF0000"/>
                </a:solidFill>
              </a:rPr>
              <a:t>CERN </a:t>
            </a:r>
            <a:r>
              <a:rPr lang="en-US" sz="1000" b="0" i="1" dirty="0" err="1">
                <a:solidFill>
                  <a:srgbClr val="FF0000"/>
                </a:solidFill>
              </a:rPr>
              <a:t>s</a:t>
            </a:r>
            <a:r>
              <a:rPr lang="en-US" sz="1000" b="0" i="1" dirty="0" err="1" smtClean="0">
                <a:solidFill>
                  <a:srgbClr val="FF0000"/>
                </a:solidFill>
              </a:rPr>
              <a:t>tv</a:t>
            </a:r>
            <a:endParaRPr lang="en-US" sz="1000" b="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2597" y="4852090"/>
            <a:ext cx="84350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0" i="1" dirty="0" smtClean="0">
                <a:solidFill>
                  <a:srgbClr val="FF0000"/>
                </a:solidFill>
              </a:rPr>
              <a:t>Yale Planar</a:t>
            </a:r>
            <a:endParaRPr lang="en-US" sz="1000" b="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724074">
            <a:off x="427292" y="2166528"/>
            <a:ext cx="35243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Ashley  Greenall , UK Group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7243" y="1500795"/>
            <a:ext cx="352433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 ATLAS  Moved towards Dc-Dc.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158" y="152400"/>
            <a:ext cx="8901683" cy="3077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ATLAS Phase II Strip Tracker Meeting (3-7 February 2014, IFIC-Valencia, Spain)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3" y="2909981"/>
            <a:ext cx="5042107" cy="3811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21922" r="14089" b="26447"/>
          <a:stretch/>
        </p:blipFill>
        <p:spPr bwMode="auto">
          <a:xfrm>
            <a:off x="457200" y="248789"/>
            <a:ext cx="6248400" cy="2651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014" y="381000"/>
            <a:ext cx="168187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Noise Couplings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663262">
            <a:off x="5628288" y="3392982"/>
            <a:ext cx="3214007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Electrostatic &amp;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 field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Coupling/Shields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135194" y="3133634"/>
            <a:ext cx="8856406" cy="2610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r="1865"/>
          <a:stretch/>
        </p:blipFill>
        <p:spPr bwMode="auto">
          <a:xfrm>
            <a:off x="669553" y="3978830"/>
            <a:ext cx="722376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595" y="397883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 #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353" y="3902630"/>
            <a:ext cx="126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Yale E-2158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8953" y="562117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4753" y="4348162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Vin_B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4753" y="4655939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270879" y="397883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2066" y="533977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984753" y="4981750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Vin_D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9279" y="5990510"/>
            <a:ext cx="730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Vout_D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086" y="6017162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905691" y="3656044"/>
            <a:ext cx="71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Vout_B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0788" y="3657417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964953" y="5863273"/>
            <a:ext cx="715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Vout_C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0553" y="549394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4458" y="396382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8541" y="5903329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961853" y="3668076"/>
            <a:ext cx="723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Vout_A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362850" y="5292308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488541" y="3683464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35194" y="6172200"/>
            <a:ext cx="1998406" cy="6001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DC-DC Converter Model E-2158</a:t>
            </a:r>
          </a:p>
          <a:p>
            <a:r>
              <a:rPr lang="en-US" sz="1100" dirty="0" smtClean="0"/>
              <a:t>Yale University </a:t>
            </a:r>
          </a:p>
          <a:p>
            <a:r>
              <a:rPr lang="en-US" sz="1100" dirty="0" smtClean="0"/>
              <a:t>October 19, 2014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35194" y="4676893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Vin_C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329" y="3802706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Vin_A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535" y="4660313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52359" y="4988408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341458" y="4506424"/>
            <a:ext cx="414695" cy="1448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41458" y="4740830"/>
            <a:ext cx="414695" cy="816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44268" y="5339771"/>
            <a:ext cx="414695" cy="816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344268" y="5114995"/>
            <a:ext cx="414695" cy="1448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34602" y="4485093"/>
            <a:ext cx="400951" cy="937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34602" y="5259829"/>
            <a:ext cx="400951" cy="1207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34602" y="4660313"/>
            <a:ext cx="400951" cy="1213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34602" y="5114995"/>
            <a:ext cx="400951" cy="724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700788" y="5265407"/>
            <a:ext cx="129562" cy="540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460753" y="5306983"/>
            <a:ext cx="109895" cy="5351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6515700" y="4152084"/>
            <a:ext cx="54948" cy="5351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6700788" y="4149442"/>
            <a:ext cx="108644" cy="540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767808" y="4087296"/>
            <a:ext cx="129562" cy="540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832589" y="5226723"/>
            <a:ext cx="56462" cy="5529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041153" y="4113788"/>
            <a:ext cx="76200" cy="5351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1999953" y="5235610"/>
            <a:ext cx="79300" cy="5440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488541" y="2226230"/>
            <a:ext cx="4917821" cy="135421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Each Converter PCB 10 mm x 63 mm. Different Coil Configuration </a:t>
            </a:r>
          </a:p>
          <a:p>
            <a:r>
              <a:rPr lang="en-US" sz="1400" dirty="0" smtClean="0"/>
              <a:t>Channel D: Embedded Coil with 2 via: 687 nH, 83 m</a:t>
            </a:r>
            <a:r>
              <a:rPr lang="el-GR" sz="1400" dirty="0" smtClean="0"/>
              <a:t>Ω</a:t>
            </a:r>
            <a:endParaRPr lang="en-US" sz="1400" dirty="0" smtClean="0"/>
          </a:p>
          <a:p>
            <a:r>
              <a:rPr lang="en-US" sz="1400" dirty="0"/>
              <a:t>Channel </a:t>
            </a:r>
            <a:r>
              <a:rPr lang="en-US" sz="1400" dirty="0" smtClean="0"/>
              <a:t>C: </a:t>
            </a:r>
            <a:r>
              <a:rPr lang="en-US" sz="1400" dirty="0"/>
              <a:t>Embedded Coil with </a:t>
            </a:r>
            <a:r>
              <a:rPr lang="en-US" sz="1400" dirty="0" smtClean="0"/>
              <a:t>1 </a:t>
            </a:r>
            <a:r>
              <a:rPr lang="en-US" sz="1400" dirty="0"/>
              <a:t>via: 703 nH, 83 m</a:t>
            </a:r>
            <a:r>
              <a:rPr lang="el-GR" sz="1400" dirty="0" smtClean="0"/>
              <a:t>Ω</a:t>
            </a:r>
            <a:endParaRPr lang="en-US" sz="1400" dirty="0" smtClean="0"/>
          </a:p>
          <a:p>
            <a:r>
              <a:rPr lang="en-US" sz="1400" dirty="0"/>
              <a:t>Channel </a:t>
            </a:r>
            <a:r>
              <a:rPr lang="en-US" sz="1400" dirty="0" smtClean="0"/>
              <a:t>B: External Coil:  </a:t>
            </a:r>
            <a:r>
              <a:rPr lang="en-US" sz="1400" dirty="0" err="1" smtClean="0"/>
              <a:t>Wurth</a:t>
            </a:r>
            <a:r>
              <a:rPr lang="en-US" sz="1400" dirty="0" smtClean="0"/>
              <a:t>     540 nH*  with short Leads</a:t>
            </a:r>
            <a:endParaRPr lang="en-US" sz="1400" dirty="0"/>
          </a:p>
          <a:p>
            <a:r>
              <a:rPr lang="en-US" sz="1400" dirty="0"/>
              <a:t>Channel </a:t>
            </a:r>
            <a:r>
              <a:rPr lang="en-US" sz="1400" dirty="0" smtClean="0"/>
              <a:t>A: </a:t>
            </a:r>
            <a:r>
              <a:rPr lang="en-US" sz="1400" dirty="0"/>
              <a:t>External </a:t>
            </a:r>
            <a:r>
              <a:rPr lang="en-US" sz="1400" dirty="0" smtClean="0"/>
              <a:t>Coil:  </a:t>
            </a:r>
            <a:r>
              <a:rPr lang="en-US" sz="1400" dirty="0" err="1" smtClean="0"/>
              <a:t>Wurth</a:t>
            </a:r>
            <a:r>
              <a:rPr lang="en-US" sz="1400" dirty="0" smtClean="0"/>
              <a:t>     540 nH*  with </a:t>
            </a:r>
            <a:r>
              <a:rPr lang="en-US" sz="1400" dirty="0"/>
              <a:t>short </a:t>
            </a:r>
            <a:r>
              <a:rPr lang="en-US" sz="1400" dirty="0" smtClean="0"/>
              <a:t>Leads</a:t>
            </a:r>
          </a:p>
          <a:p>
            <a:r>
              <a:rPr lang="en-US" sz="1200" dirty="0" smtClean="0"/>
              <a:t>* With BK Precision LCR Meter</a:t>
            </a:r>
            <a:endParaRPr lang="en-US" sz="1200" dirty="0"/>
          </a:p>
        </p:txBody>
      </p:sp>
      <p:pic>
        <p:nvPicPr>
          <p:cNvPr id="81" name="Picture 2" descr="D:\CAMERA Cumulative\Camera 2014\IMG_23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31697" b="36304"/>
          <a:stretch/>
        </p:blipFill>
        <p:spPr bwMode="auto">
          <a:xfrm>
            <a:off x="1161070" y="641270"/>
            <a:ext cx="56692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7626287" y="344543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20971423">
            <a:off x="-11187" y="3647034"/>
            <a:ext cx="2623576" cy="430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7241" y="17932"/>
            <a:ext cx="4342922" cy="43088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Ver. 2  </a:t>
            </a:r>
            <a:r>
              <a:rPr lang="en-US" sz="2200" dirty="0" smtClean="0">
                <a:solidFill>
                  <a:srgbClr val="FF0000"/>
                </a:solidFill>
              </a:rPr>
              <a:t>OVAL / Spirals </a:t>
            </a:r>
            <a:r>
              <a:rPr lang="en-US" sz="2200" dirty="0">
                <a:solidFill>
                  <a:srgbClr val="FF0000"/>
                </a:solidFill>
              </a:rPr>
              <a:t>with LTC Chip</a:t>
            </a:r>
          </a:p>
        </p:txBody>
      </p:sp>
    </p:spTree>
    <p:extLst>
      <p:ext uri="{BB962C8B-B14F-4D97-AF65-F5344CB8AC3E}">
        <p14:creationId xmlns:p14="http://schemas.microsoft.com/office/powerpoint/2010/main" val="376356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1383" y="3114285"/>
            <a:ext cx="2246641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Embedded </a:t>
            </a:r>
            <a:r>
              <a:rPr lang="en-US" sz="1200" dirty="0" smtClean="0"/>
              <a:t>Spirals</a:t>
            </a:r>
            <a:endParaRPr lang="en-US" sz="1200" dirty="0"/>
          </a:p>
          <a:p>
            <a:r>
              <a:rPr lang="en-US" sz="1200" dirty="0" smtClean="0"/>
              <a:t>Disabled for the hand wound coil</a:t>
            </a:r>
          </a:p>
          <a:p>
            <a:r>
              <a:rPr lang="en-US" sz="1200" dirty="0" smtClean="0"/>
              <a:t>Height  = 2 mm plus shield</a:t>
            </a:r>
            <a:endParaRPr lang="en-US" sz="1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74" y="3824861"/>
            <a:ext cx="2815930" cy="24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790303" y="3298951"/>
            <a:ext cx="247779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Toroid Inductor with Shield on toroid</a:t>
            </a:r>
          </a:p>
          <a:p>
            <a:r>
              <a:rPr lang="en-US" sz="1200" dirty="0" smtClean="0"/>
              <a:t>height </a:t>
            </a:r>
            <a:r>
              <a:rPr lang="en-US" sz="1200" dirty="0"/>
              <a:t>= 8 mm </a:t>
            </a:r>
            <a:endParaRPr lang="en-US" sz="1200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029200" y="3769683"/>
            <a:ext cx="685800" cy="199385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315200" y="3769683"/>
            <a:ext cx="152400" cy="1113785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05903" y="6567031"/>
            <a:ext cx="302440" cy="762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8</a:t>
            </a:fld>
            <a:endParaRPr lang="en-US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8" r="869"/>
          <a:stretch/>
        </p:blipFill>
        <p:spPr bwMode="auto">
          <a:xfrm>
            <a:off x="220579" y="628084"/>
            <a:ext cx="1737360" cy="204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5" t="12726" r="42540" b="48913"/>
          <a:stretch/>
        </p:blipFill>
        <p:spPr bwMode="auto">
          <a:xfrm>
            <a:off x="2144926" y="628084"/>
            <a:ext cx="1741274" cy="193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8036" y="0"/>
            <a:ext cx="2734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Toroid </a:t>
            </a:r>
            <a:r>
              <a:rPr lang="en-US" sz="2800" dirty="0" smtClean="0">
                <a:solidFill>
                  <a:srgbClr val="FF0000"/>
                </a:solidFill>
              </a:rPr>
              <a:t>vs</a:t>
            </a:r>
            <a:r>
              <a:rPr lang="en-US" sz="2400" dirty="0" smtClean="0">
                <a:solidFill>
                  <a:srgbClr val="FF0000"/>
                </a:solidFill>
              </a:rPr>
              <a:t> Planar Coil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129" y="3010525"/>
            <a:ext cx="324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Lower Mutual Coupling if turns are further apart  but adds to DC Resistance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CAMERA Cumulative\Camera 2015\Wurth Coil  IMG_00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5" t="23139" r="11896" b="40021"/>
          <a:stretch/>
        </p:blipFill>
        <p:spPr bwMode="auto">
          <a:xfrm>
            <a:off x="553339" y="4271940"/>
            <a:ext cx="283464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92162" y="5567146"/>
            <a:ext cx="1931554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Wurth Coil 5 mm x 8 mm</a:t>
            </a:r>
          </a:p>
          <a:p>
            <a:r>
              <a:rPr lang="en-US" sz="1200" dirty="0" smtClean="0"/>
              <a:t>9 turns (3 layers with 3 turs)</a:t>
            </a:r>
          </a:p>
          <a:p>
            <a:r>
              <a:rPr lang="en-US" sz="1200" dirty="0" smtClean="0"/>
              <a:t>750 </a:t>
            </a:r>
            <a:r>
              <a:rPr lang="en-US" sz="1200" dirty="0" err="1" smtClean="0"/>
              <a:t>nH</a:t>
            </a:r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 smtClean="0"/>
              <a:t>July 2015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446" y="2689521"/>
            <a:ext cx="2929969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Toroid Inductors Designs- Round &amp; Elliptical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919476" y="5486400"/>
            <a:ext cx="1779974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Wurth Coil 5 mm x 8 mm </a:t>
            </a:r>
          </a:p>
        </p:txBody>
      </p:sp>
      <p:pic>
        <p:nvPicPr>
          <p:cNvPr id="18" name="Picture 2" descr="spiral stack-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4022" r="27487" b="6703"/>
          <a:stretch>
            <a:fillRect/>
          </a:stretch>
        </p:blipFill>
        <p:spPr bwMode="auto">
          <a:xfrm>
            <a:off x="5653964" y="384195"/>
            <a:ext cx="24193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2400" y="2592486"/>
            <a:ext cx="839974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Circa 2008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007" y="6459669"/>
            <a:ext cx="3121111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Coils squeezed in one direction for Mechanical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3587" y="1298895"/>
            <a:ext cx="79387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Spirals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8241-5F5B-4310-8014-82CF8FB48A96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62696"/>
              </p:ext>
            </p:extLst>
          </p:nvPr>
        </p:nvGraphicFramePr>
        <p:xfrm>
          <a:off x="793750" y="1447796"/>
          <a:ext cx="7969250" cy="3548860"/>
        </p:xfrm>
        <a:graphic>
          <a:graphicData uri="http://schemas.openxmlformats.org/drawingml/2006/table">
            <a:tbl>
              <a:tblPr/>
              <a:tblGrid>
                <a:gridCol w="1980603"/>
                <a:gridCol w="792910"/>
                <a:gridCol w="709270"/>
                <a:gridCol w="468386"/>
                <a:gridCol w="455003"/>
                <a:gridCol w="749418"/>
                <a:gridCol w="655740"/>
                <a:gridCol w="883242"/>
                <a:gridCol w="682505"/>
                <a:gridCol w="592173"/>
              </a:tblGrid>
              <a:tr h="253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toroid radius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coil radius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wire length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wire 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mass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toroid coil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mOhms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cubic 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grams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planar coil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coil length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same L, same Ohms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Same L, same mass of 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same mass, same Ohms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967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0" y="533400"/>
            <a:ext cx="71628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Comparison of toroidal inductor and planar inductor</a:t>
            </a:r>
          </a:p>
        </p:txBody>
      </p:sp>
    </p:spTree>
    <p:extLst>
      <p:ext uri="{BB962C8B-B14F-4D97-AF65-F5344CB8AC3E}">
        <p14:creationId xmlns:p14="http://schemas.microsoft.com/office/powerpoint/2010/main" val="241122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3756</TotalTime>
  <Words>1504</Words>
  <Application>Microsoft Macintosh PowerPoint</Application>
  <PresentationFormat>On-screen Show (4:3)</PresentationFormat>
  <Paragraphs>466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Planar Coil – “Up Close and Personal”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Work Investigate / Goals Shield with Carbon+Copper  (Carbon closer to Inductor)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 Dhawan</dc:creator>
  <cp:lastModifiedBy>Microsoft Office User</cp:lastModifiedBy>
  <cp:revision>198</cp:revision>
  <cp:lastPrinted>2015-09-29T13:39:18Z</cp:lastPrinted>
  <dcterms:created xsi:type="dcterms:W3CDTF">2013-10-29T16:34:10Z</dcterms:created>
  <dcterms:modified xsi:type="dcterms:W3CDTF">2015-09-29T13:40:56Z</dcterms:modified>
</cp:coreProperties>
</file>